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omments/comment2.xml" ContentType="application/vnd.openxmlformats-officedocument.presentationml.comment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63"/>
  </p:notesMasterIdLst>
  <p:handoutMasterIdLst>
    <p:handoutMasterId r:id="rId64"/>
  </p:handoutMasterIdLst>
  <p:sldIdLst>
    <p:sldId id="330" r:id="rId2"/>
    <p:sldId id="347" r:id="rId3"/>
    <p:sldId id="348" r:id="rId4"/>
    <p:sldId id="350" r:id="rId5"/>
    <p:sldId id="411" r:id="rId6"/>
    <p:sldId id="352" r:id="rId7"/>
    <p:sldId id="353" r:id="rId8"/>
    <p:sldId id="354" r:id="rId9"/>
    <p:sldId id="356" r:id="rId10"/>
    <p:sldId id="357" r:id="rId11"/>
    <p:sldId id="358" r:id="rId12"/>
    <p:sldId id="360" r:id="rId13"/>
    <p:sldId id="355" r:id="rId14"/>
    <p:sldId id="359" r:id="rId15"/>
    <p:sldId id="413" r:id="rId16"/>
    <p:sldId id="361" r:id="rId17"/>
    <p:sldId id="363" r:id="rId18"/>
    <p:sldId id="393" r:id="rId19"/>
    <p:sldId id="364" r:id="rId20"/>
    <p:sldId id="408" r:id="rId21"/>
    <p:sldId id="404" r:id="rId22"/>
    <p:sldId id="403" r:id="rId23"/>
    <p:sldId id="367" r:id="rId24"/>
    <p:sldId id="369" r:id="rId25"/>
    <p:sldId id="370" r:id="rId26"/>
    <p:sldId id="414" r:id="rId27"/>
    <p:sldId id="371" r:id="rId28"/>
    <p:sldId id="372" r:id="rId29"/>
    <p:sldId id="416" r:id="rId30"/>
    <p:sldId id="375" r:id="rId31"/>
    <p:sldId id="373" r:id="rId32"/>
    <p:sldId id="374" r:id="rId33"/>
    <p:sldId id="410" r:id="rId34"/>
    <p:sldId id="376" r:id="rId35"/>
    <p:sldId id="377" r:id="rId36"/>
    <p:sldId id="378" r:id="rId37"/>
    <p:sldId id="379" r:id="rId38"/>
    <p:sldId id="380" r:id="rId39"/>
    <p:sldId id="381" r:id="rId40"/>
    <p:sldId id="366" r:id="rId41"/>
    <p:sldId id="382" r:id="rId42"/>
    <p:sldId id="407" r:id="rId43"/>
    <p:sldId id="384" r:id="rId44"/>
    <p:sldId id="385" r:id="rId45"/>
    <p:sldId id="391" r:id="rId46"/>
    <p:sldId id="409" r:id="rId47"/>
    <p:sldId id="400" r:id="rId48"/>
    <p:sldId id="397" r:id="rId49"/>
    <p:sldId id="394" r:id="rId50"/>
    <p:sldId id="395" r:id="rId51"/>
    <p:sldId id="396" r:id="rId52"/>
    <p:sldId id="386" r:id="rId53"/>
    <p:sldId id="398" r:id="rId54"/>
    <p:sldId id="389" r:id="rId55"/>
    <p:sldId id="390" r:id="rId56"/>
    <p:sldId id="401" r:id="rId57"/>
    <p:sldId id="402" r:id="rId58"/>
    <p:sldId id="387" r:id="rId59"/>
    <p:sldId id="392" r:id="rId60"/>
    <p:sldId id="412" r:id="rId61"/>
    <p:sldId id="331" r:id="rId62"/>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ndley, Nick" initials="PN" lastIdx="2" clrIdx="0">
    <p:extLst>
      <p:ext uri="{19B8F6BF-5375-455C-9EA6-DF929625EA0E}">
        <p15:presenceInfo xmlns:p15="http://schemas.microsoft.com/office/powerpoint/2012/main" userId="S::nicholas935689@msnpath.com::ad29e54a-0bbc-4032-b777-030a43b36c4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9133" autoAdjust="0"/>
    <p:restoredTop sz="94607"/>
  </p:normalViewPr>
  <p:slideViewPr>
    <p:cSldViewPr snapToGrid="0">
      <p:cViewPr varScale="1">
        <p:scale>
          <a:sx n="31" d="100"/>
          <a:sy n="31" d="100"/>
        </p:scale>
        <p:origin x="176" y="2184"/>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notesMaster" Target="notesMasters/notesMaster1.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handoutMaster" Target="handoutMasters/handoutMaster1.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3-01T10:29:41.958" idx="1">
    <p:pos x="10" y="10"/>
    <p:text>Stopped here PM 29-February Week 1 Day 1</p:text>
    <p:extLst>
      <p:ext uri="{C676402C-5697-4E1C-873F-D02D1690AC5C}">
        <p15:threadingInfo xmlns:p15="http://schemas.microsoft.com/office/powerpoint/2012/main" timeZoneBias="-1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3-01T15:17:26.499" idx="2">
    <p:pos x="10" y="10"/>
    <p:text>1-March AM Ended </p:text>
    <p:extLst>
      <p:ext uri="{C676402C-5697-4E1C-873F-D02D1690AC5C}">
        <p15:threadingInfo xmlns:p15="http://schemas.microsoft.com/office/powerpoint/2012/main" timeZoneBias="-18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61</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8"/>
            <a:ext cx="7685088" cy="4530725"/>
          </a:xfrm>
        </p:spPr>
        <p:txBody>
          <a:bodyPr/>
          <a:lstStyle/>
          <a:p>
            <a:r>
              <a:rPr lang="en-US" altLang="en-US"/>
              <a:t>I/O devices and the CPU can execute concurrently</a:t>
            </a:r>
            <a:endParaRPr lang="en-US" altLang="en-US" sz="800"/>
          </a:p>
          <a:p>
            <a:r>
              <a:rPr lang="en-US" altLang="en-US"/>
              <a:t>Each device controller is in charge of a particular device type</a:t>
            </a:r>
            <a:endParaRPr lang="en-US" altLang="en-US" sz="800"/>
          </a:p>
          <a:p>
            <a:r>
              <a:rPr lang="en-US" altLang="en-US"/>
              <a:t>Each device controller has a local buffer</a:t>
            </a:r>
          </a:p>
          <a:p>
            <a:r>
              <a:rPr lang="en-US" altLang="en-US"/>
              <a:t>Each device controller type has an operating system </a:t>
            </a:r>
            <a:r>
              <a:rPr lang="en-US" altLang="en-US" b="1">
                <a:solidFill>
                  <a:srgbClr val="3366FF"/>
                </a:solidFill>
              </a:rPr>
              <a:t>device driver</a:t>
            </a:r>
            <a:r>
              <a:rPr lang="en-US" altLang="en-US"/>
              <a:t> to manage it</a:t>
            </a:r>
            <a:endParaRPr lang="en-US" altLang="en-US" sz="800"/>
          </a:p>
          <a:p>
            <a:r>
              <a:rPr lang="en-US" altLang="en-US"/>
              <a:t>CPU moves data from/to main memory to/from local buffers</a:t>
            </a:r>
            <a:endParaRPr lang="en-US" altLang="en-US" sz="800"/>
          </a:p>
          <a:p>
            <a:r>
              <a:rPr lang="en-US" altLang="en-US"/>
              <a:t>I/O is from the device to local buffer of controller</a:t>
            </a:r>
            <a:endParaRPr lang="en-US" altLang="en-US" sz="800"/>
          </a:p>
          <a:p>
            <a:r>
              <a:rPr lang="en-US" altLang="en-US"/>
              <a:t>Device controller informs CPU that it has finished its operation by causing an </a:t>
            </a:r>
            <a:r>
              <a:rPr lang="en-US" altLang="en-US" b="1">
                <a:solidFill>
                  <a:srgbClr val="3366FF"/>
                </a:solidFill>
              </a:rPr>
              <a:t>interrupt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0" y="1233488"/>
            <a:ext cx="7591425" cy="4530725"/>
          </a:xfrm>
        </p:spPr>
        <p:txBody>
          <a:bodyPr/>
          <a:lstStyle/>
          <a:p>
            <a:r>
              <a:rPr lang="en-US" altLang="en-US"/>
              <a:t>Interrupt transfers control to the interrupt service routine generally, through the </a:t>
            </a:r>
            <a:r>
              <a:rPr lang="en-US" altLang="en-US" b="1">
                <a:solidFill>
                  <a:srgbClr val="3366FF"/>
                </a:solidFill>
              </a:rPr>
              <a:t>interrupt</a:t>
            </a:r>
            <a:r>
              <a:rPr lang="en-US" altLang="en-US" i="1"/>
              <a:t> </a:t>
            </a:r>
            <a:r>
              <a:rPr lang="en-US" altLang="en-US" b="1">
                <a:solidFill>
                  <a:srgbClr val="3366FF"/>
                </a:solidFill>
              </a:rPr>
              <a:t>vector</a:t>
            </a:r>
            <a:r>
              <a:rPr lang="en-US" altLang="en-US"/>
              <a:t>, which contains the addresses of all the service routines</a:t>
            </a:r>
            <a:endParaRPr lang="en-US" altLang="en-US" sz="800"/>
          </a:p>
          <a:p>
            <a:r>
              <a:rPr lang="en-US" altLang="en-US"/>
              <a:t>Interrupt architecture must save the address of the interrupted instruction</a:t>
            </a:r>
            <a:endParaRPr lang="en-US" altLang="en-US" sz="800" i="1"/>
          </a:p>
          <a:p>
            <a:r>
              <a:rPr lang="en-US" altLang="en-US"/>
              <a:t>A </a:t>
            </a:r>
            <a:r>
              <a:rPr lang="en-US" altLang="en-US" b="1">
                <a:solidFill>
                  <a:srgbClr val="3366FF"/>
                </a:solidFill>
              </a:rPr>
              <a:t>trap</a:t>
            </a:r>
            <a:r>
              <a:rPr lang="en-US" altLang="en-US"/>
              <a:t> or </a:t>
            </a:r>
            <a:r>
              <a:rPr lang="en-US" altLang="en-US" b="1">
                <a:solidFill>
                  <a:srgbClr val="3366FF"/>
                </a:solidFill>
              </a:rPr>
              <a:t>exception</a:t>
            </a:r>
            <a:r>
              <a:rPr lang="en-US" altLang="en-US"/>
              <a:t> is a software-generated interrupt caused either by an error or a user request</a:t>
            </a:r>
            <a:endParaRPr lang="en-US" altLang="en-US" sz="800"/>
          </a:p>
          <a:p>
            <a:r>
              <a:rPr lang="en-US" altLang="en-US"/>
              <a:t>An operating system is </a:t>
            </a:r>
            <a:r>
              <a:rPr lang="en-US" altLang="en-US" b="1">
                <a:solidFill>
                  <a:srgbClr val="3366FF"/>
                </a:solidFill>
              </a:rPr>
              <a:t>interrupt driven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0" y="1233488"/>
            <a:ext cx="7712075" cy="4530725"/>
          </a:xfrm>
        </p:spPr>
        <p:txBody>
          <a:bodyPr/>
          <a:lstStyle/>
          <a:p>
            <a:r>
              <a:rPr lang="en-US" altLang="en-US" b="1">
                <a:solidFill>
                  <a:srgbClr val="3366FF"/>
                </a:solidFill>
              </a:rPr>
              <a:t>bootstrap program</a:t>
            </a:r>
            <a:r>
              <a:rPr lang="en-US" altLang="en-US">
                <a:solidFill>
                  <a:srgbClr val="3366FF"/>
                </a:solidFill>
              </a:rPr>
              <a:t> </a:t>
            </a:r>
            <a:r>
              <a:rPr lang="en-US" altLang="en-US"/>
              <a:t>is loaded at power-up or reboot</a:t>
            </a:r>
          </a:p>
          <a:p>
            <a:pPr lvl="1"/>
            <a:r>
              <a:rPr lang="en-US" altLang="en-US"/>
              <a:t>Typically stored in ROM or EPROM, generally known as </a:t>
            </a:r>
            <a:r>
              <a:rPr lang="en-US" altLang="en-US" b="1">
                <a:solidFill>
                  <a:srgbClr val="3366FF"/>
                </a:solidFill>
              </a:rPr>
              <a:t>firmware</a:t>
            </a:r>
          </a:p>
          <a:p>
            <a:pPr lvl="1"/>
            <a:r>
              <a:rPr lang="en-US" altLang="en-US"/>
              <a:t>Initializes all aspects of system</a:t>
            </a:r>
          </a:p>
          <a:p>
            <a:pPr lvl="1"/>
            <a:r>
              <a:rPr lang="en-US" altLang="en-US"/>
              <a:t>Loads operating system kernel and starts execution</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8"/>
            <a:ext cx="7772400" cy="4530725"/>
          </a:xfrm>
        </p:spPr>
        <p:txBody>
          <a:bodyPr/>
          <a:lstStyle/>
          <a:p>
            <a:r>
              <a:rPr lang="en-US" altLang="en-US"/>
              <a:t>The operating system preserves the state of the CPU by storing registers and the program counter</a:t>
            </a:r>
          </a:p>
          <a:p>
            <a:r>
              <a:rPr lang="en-US" altLang="en-US"/>
              <a:t>Determines which type of interrupt has occurred:</a:t>
            </a:r>
          </a:p>
          <a:p>
            <a:pPr lvl="1"/>
            <a:r>
              <a:rPr lang="en-US" altLang="en-US" b="1">
                <a:solidFill>
                  <a:srgbClr val="3366FF"/>
                </a:solidFill>
              </a:rPr>
              <a:t>polling</a:t>
            </a:r>
          </a:p>
          <a:p>
            <a:pPr lvl="1"/>
            <a:r>
              <a:rPr lang="en-US" altLang="en-US" b="1">
                <a:solidFill>
                  <a:srgbClr val="3366FF"/>
                </a:solidFill>
              </a:rPr>
              <a:t>vectored</a:t>
            </a:r>
            <a:r>
              <a:rPr lang="en-US" altLang="en-US"/>
              <a:t> interrupt system</a:t>
            </a:r>
          </a:p>
          <a:p>
            <a:r>
              <a:rPr lang="en-US" altLang="en-US"/>
              <a:t>Separate segments of code determine what action should be taken for each type of interrupt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0" y="1244600"/>
            <a:ext cx="7661275" cy="4583113"/>
          </a:xfrm>
        </p:spPr>
        <p:txBody>
          <a:bodyPr/>
          <a:lstStyle/>
          <a:p>
            <a:pPr>
              <a:lnSpc>
                <a:spcPct val="90000"/>
              </a:lnSpc>
            </a:pPr>
            <a:r>
              <a:rPr lang="en-US" altLang="en-US"/>
              <a:t>After I/O starts, control returns to user program only upon I/O completion</a:t>
            </a:r>
          </a:p>
          <a:p>
            <a:pPr lvl="1">
              <a:lnSpc>
                <a:spcPct val="90000"/>
              </a:lnSpc>
            </a:pPr>
            <a:r>
              <a:rPr lang="en-US" altLang="en-US"/>
              <a:t>Wait instruction idles the CPU until the next interrupt</a:t>
            </a:r>
          </a:p>
          <a:p>
            <a:pPr lvl="1">
              <a:lnSpc>
                <a:spcPct val="90000"/>
              </a:lnSpc>
            </a:pPr>
            <a:r>
              <a:rPr lang="en-US" altLang="en-US"/>
              <a:t>Wait loop (contention for memory access)</a:t>
            </a:r>
          </a:p>
          <a:p>
            <a:pPr lvl="1">
              <a:lnSpc>
                <a:spcPct val="90000"/>
              </a:lnSpc>
            </a:pPr>
            <a:r>
              <a:rPr lang="en-US" altLang="en-US"/>
              <a:t>At most one I/O request is outstanding at a time, no simultaneous I/O processing</a:t>
            </a:r>
          </a:p>
          <a:p>
            <a:pPr>
              <a:lnSpc>
                <a:spcPct val="90000"/>
              </a:lnSpc>
            </a:pPr>
            <a:r>
              <a:rPr lang="en-US" altLang="en-US"/>
              <a:t>After I/O starts, control returns to user program without waiting for I/O completion</a:t>
            </a:r>
          </a:p>
          <a:p>
            <a:pPr lvl="1">
              <a:lnSpc>
                <a:spcPct val="90000"/>
              </a:lnSpc>
            </a:pPr>
            <a:r>
              <a:rPr lang="en-US" altLang="en-US" b="1">
                <a:solidFill>
                  <a:srgbClr val="3366FF"/>
                </a:solidFill>
              </a:rPr>
              <a:t>System call </a:t>
            </a:r>
            <a:r>
              <a:rPr lang="en-US" altLang="en-US"/>
              <a:t>– request to the OS to allow user to wait for I/O completion</a:t>
            </a:r>
          </a:p>
          <a:p>
            <a:pPr lvl="1">
              <a:lnSpc>
                <a:spcPct val="90000"/>
              </a:lnSpc>
            </a:pPr>
            <a:r>
              <a:rPr lang="en-US" altLang="en-US" b="1">
                <a:solidFill>
                  <a:srgbClr val="3366FF"/>
                </a:solidFill>
              </a:rPr>
              <a:t>Device-status table </a:t>
            </a:r>
            <a:r>
              <a:rPr lang="en-US" altLang="en-US"/>
              <a:t>contains entry for each I/O device indicating its type, address, and state</a:t>
            </a:r>
          </a:p>
          <a:p>
            <a:pPr lvl="1">
              <a:lnSpc>
                <a:spcPct val="90000"/>
              </a:lnSpc>
            </a:pPr>
            <a:r>
              <a:rPr lang="en-US" altLang="en-US"/>
              <a:t>OS indexes into I/O device table to determine device status and to modify table entry to include interrupt</a:t>
            </a:r>
          </a:p>
          <a:p>
            <a:pPr lvl="1">
              <a:lnSpc>
                <a:spcPct val="90000"/>
              </a:lnSpc>
            </a:pPr>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914400"/>
            <a:ext cx="7885112" cy="5029200"/>
          </a:xfrm>
        </p:spPr>
        <p:txBody>
          <a:bodyPr/>
          <a:lstStyle/>
          <a:p>
            <a:r>
              <a:rPr lang="en-US" altLang="en-US" sz="1700"/>
              <a:t>Main memory – only large storage media that the CPU can access directly</a:t>
            </a:r>
          </a:p>
          <a:p>
            <a:pPr lvl="1"/>
            <a:r>
              <a:rPr lang="en-US" altLang="en-US" sz="1600" b="1">
                <a:solidFill>
                  <a:srgbClr val="3366FF"/>
                </a:solidFill>
              </a:rPr>
              <a:t>Random</a:t>
            </a:r>
            <a:r>
              <a:rPr lang="en-US" altLang="en-US" sz="1600">
                <a:solidFill>
                  <a:srgbClr val="0000FF"/>
                </a:solidFill>
              </a:rPr>
              <a:t> </a:t>
            </a:r>
            <a:r>
              <a:rPr lang="en-US" altLang="en-US" sz="1600" b="1">
                <a:solidFill>
                  <a:srgbClr val="3366FF"/>
                </a:solidFill>
              </a:rPr>
              <a:t>access</a:t>
            </a:r>
          </a:p>
          <a:p>
            <a:pPr lvl="1"/>
            <a:r>
              <a:rPr lang="en-US" altLang="en-US" sz="1600"/>
              <a:t>Typically </a:t>
            </a:r>
            <a:r>
              <a:rPr lang="en-US" altLang="en-US" sz="1600" b="1">
                <a:solidFill>
                  <a:srgbClr val="3366FF"/>
                </a:solidFill>
              </a:rPr>
              <a:t>volatile</a:t>
            </a:r>
          </a:p>
          <a:p>
            <a:pPr lvl="1"/>
            <a:r>
              <a:rPr lang="en-US" altLang="en-US"/>
              <a:t>Typically</a:t>
            </a:r>
            <a:r>
              <a:rPr lang="en-US" altLang="en-US" sz="1600" b="1">
                <a:solidFill>
                  <a:srgbClr val="3366FF"/>
                </a:solidFill>
              </a:rPr>
              <a:t> random-access memory </a:t>
            </a:r>
            <a:r>
              <a:rPr lang="en-US" altLang="en-US"/>
              <a:t>in the form of </a:t>
            </a:r>
            <a:r>
              <a:rPr lang="en-US" altLang="en-US" sz="1600" b="1">
                <a:solidFill>
                  <a:srgbClr val="3366FF"/>
                </a:solidFill>
              </a:rPr>
              <a:t>Dynamic Random-access Memory (DRAM)</a:t>
            </a:r>
          </a:p>
          <a:p>
            <a:r>
              <a:rPr lang="en-US" altLang="en-US" sz="1700"/>
              <a:t>Secondary storage – extension of main memory that provides large </a:t>
            </a:r>
            <a:r>
              <a:rPr lang="en-US" altLang="en-US" sz="1700" b="1">
                <a:solidFill>
                  <a:srgbClr val="3366FF"/>
                </a:solidFill>
              </a:rPr>
              <a:t>nonvolatile</a:t>
            </a:r>
            <a:r>
              <a:rPr lang="en-US" altLang="en-US" sz="1700">
                <a:solidFill>
                  <a:srgbClr val="0000FF"/>
                </a:solidFill>
              </a:rPr>
              <a:t> </a:t>
            </a:r>
            <a:r>
              <a:rPr lang="en-US" altLang="en-US" sz="1700"/>
              <a:t>storage capacity</a:t>
            </a:r>
          </a:p>
          <a:p>
            <a:r>
              <a:rPr lang="en-US" altLang="en-US" sz="1700" b="1">
                <a:solidFill>
                  <a:srgbClr val="3366FF"/>
                </a:solidFill>
              </a:rPr>
              <a:t>Hard Disk Drives </a:t>
            </a:r>
            <a:r>
              <a:rPr lang="en-US" altLang="en-US" sz="1700"/>
              <a:t>(</a:t>
            </a:r>
            <a:r>
              <a:rPr lang="en-US" altLang="en-US" sz="1700" b="1">
                <a:solidFill>
                  <a:srgbClr val="3366FF"/>
                </a:solidFill>
              </a:rPr>
              <a:t>HDD</a:t>
            </a:r>
            <a:r>
              <a:rPr lang="en-US" altLang="en-US" sz="1700"/>
              <a:t>) – rigid metal or glass platters covered with magnetic recording material </a:t>
            </a:r>
          </a:p>
          <a:p>
            <a:pPr lvl="1"/>
            <a:r>
              <a:rPr lang="en-US" altLang="en-US" sz="1600"/>
              <a:t>Disk surface is logically divided into </a:t>
            </a:r>
            <a:r>
              <a:rPr lang="en-US" altLang="en-US" sz="1600" b="1">
                <a:solidFill>
                  <a:srgbClr val="3366FF"/>
                </a:solidFill>
              </a:rPr>
              <a:t>tracks</a:t>
            </a:r>
            <a:r>
              <a:rPr lang="en-US" altLang="en-US" sz="1600"/>
              <a:t>, which are subdivided into </a:t>
            </a:r>
            <a:r>
              <a:rPr lang="en-US" altLang="en-US" sz="1600" b="1">
                <a:solidFill>
                  <a:srgbClr val="3366FF"/>
                </a:solidFill>
              </a:rPr>
              <a:t>sectors</a:t>
            </a:r>
          </a:p>
          <a:p>
            <a:pPr lvl="1"/>
            <a:r>
              <a:rPr lang="en-US" altLang="en-US" sz="1600"/>
              <a:t>The </a:t>
            </a:r>
            <a:r>
              <a:rPr lang="en-US" altLang="en-US" sz="1600" b="1">
                <a:solidFill>
                  <a:srgbClr val="3366FF"/>
                </a:solidFill>
              </a:rPr>
              <a:t>disk controller </a:t>
            </a:r>
            <a:r>
              <a:rPr lang="en-US" altLang="en-US" sz="1600"/>
              <a:t>determines the logical interaction between the device and the computer </a:t>
            </a:r>
          </a:p>
          <a:p>
            <a:r>
              <a:rPr lang="en-US" altLang="en-US" sz="1700" b="1">
                <a:solidFill>
                  <a:srgbClr val="3366FF"/>
                </a:solidFill>
              </a:rPr>
              <a:t>Non-volatile memory (NVM) </a:t>
            </a:r>
            <a:r>
              <a:rPr lang="en-US" altLang="en-US" sz="1700"/>
              <a:t>devices– faster than hard disks, nonvolatile</a:t>
            </a:r>
          </a:p>
          <a:p>
            <a:pPr lvl="1"/>
            <a:r>
              <a:rPr lang="en-US" altLang="en-US" sz="1600"/>
              <a:t>Various technologies</a:t>
            </a:r>
          </a:p>
          <a:p>
            <a:pPr lvl="1"/>
            <a:r>
              <a:rPr lang="en-US" altLang="en-US" sz="1600"/>
              <a:t>Becoming more popular as capacity and performance increases, price drops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760413"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600" b="1" dirty="0">
                <a:solidFill>
                  <a:srgbClr val="3366FF"/>
                </a:solidFill>
                <a:latin typeface="+mn-lt"/>
              </a:rPr>
              <a:t>bit</a:t>
            </a:r>
            <a:r>
              <a:rPr lang="en-US" sz="1400" dirty="0"/>
              <a:t> .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600" b="1" dirty="0">
                <a:solidFill>
                  <a:srgbClr val="3366FF"/>
                </a:solidFill>
                <a:latin typeface="+mn-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600" b="1" dirty="0">
                <a:solidFill>
                  <a:srgbClr val="3366FF"/>
                </a:solidFill>
                <a:latin typeface="+mn-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generally</a:t>
            </a:r>
          </a:p>
          <a:p>
            <a:pPr>
              <a:defRPr/>
            </a:pPr>
            <a:r>
              <a:rPr lang="en-US" sz="1400" dirty="0"/>
              <a:t>measured and manipulated in bytes and collections of bytes. A </a:t>
            </a:r>
            <a:r>
              <a:rPr kumimoji="1" lang="en-US" sz="1600" b="1" dirty="0">
                <a:solidFill>
                  <a:srgbClr val="3366FF"/>
                </a:solidFill>
                <a:latin typeface="+mn-lt"/>
              </a:rPr>
              <a:t>kilobyte</a:t>
            </a:r>
            <a:r>
              <a:rPr lang="en-US" sz="1400" dirty="0"/>
              <a:t> , or</a:t>
            </a:r>
          </a:p>
          <a:p>
            <a:pPr>
              <a:defRPr/>
            </a:pPr>
            <a:r>
              <a:rPr lang="en-US" sz="1400" dirty="0"/>
              <a:t>KB , is 1,024 bytes; a </a:t>
            </a:r>
            <a:r>
              <a:rPr kumimoji="1" lang="en-US" sz="1600" b="1" dirty="0">
                <a:solidFill>
                  <a:srgbClr val="3366FF"/>
                </a:solidFill>
                <a:latin typeface="+mn-lt"/>
              </a:rPr>
              <a:t>megabyte</a:t>
            </a:r>
            <a:r>
              <a:rPr lang="en-US" sz="1400" dirty="0"/>
              <a:t> , or </a:t>
            </a:r>
            <a:r>
              <a:rPr kumimoji="1" lang="en-US" sz="1600" b="1" dirty="0">
                <a:solidFill>
                  <a:srgbClr val="3366FF"/>
                </a:solidFill>
                <a:latin typeface="+mn-lt"/>
              </a:rPr>
              <a:t>MB</a:t>
            </a:r>
            <a:r>
              <a:rPr lang="en-US" sz="1400" dirty="0"/>
              <a:t> , is 1,024</a:t>
            </a:r>
            <a:r>
              <a:rPr lang="en-US" sz="1400" baseline="30000" dirty="0"/>
              <a:t>2</a:t>
            </a:r>
            <a:r>
              <a:rPr lang="en-US" sz="1400" dirty="0"/>
              <a:t>  bytes; a </a:t>
            </a:r>
            <a:r>
              <a:rPr kumimoji="1" lang="en-US" sz="1600" b="1" dirty="0">
                <a:solidFill>
                  <a:srgbClr val="3366FF"/>
                </a:solidFill>
                <a:latin typeface="+mn-lt"/>
              </a:rPr>
              <a:t>gigabyte</a:t>
            </a:r>
            <a:r>
              <a:rPr lang="en-US" sz="1400" dirty="0"/>
              <a:t> , or GB , is</a:t>
            </a:r>
          </a:p>
          <a:p>
            <a:pPr>
              <a:defRPr/>
            </a:pPr>
            <a:r>
              <a:rPr lang="en-US" sz="1400" dirty="0"/>
              <a:t>1,024</a:t>
            </a:r>
            <a:r>
              <a:rPr lang="en-US" sz="1400" baseline="30000" dirty="0"/>
              <a:t>3</a:t>
            </a:r>
            <a:r>
              <a:rPr lang="en-US" sz="1400" dirty="0"/>
              <a:t>  bytes; a </a:t>
            </a:r>
            <a:r>
              <a:rPr kumimoji="1" lang="en-US" sz="1600" b="1" dirty="0">
                <a:solidFill>
                  <a:srgbClr val="3366FF"/>
                </a:solidFill>
                <a:latin typeface="+mn-lt"/>
              </a:rPr>
              <a:t>terabyte</a:t>
            </a:r>
            <a:r>
              <a:rPr lang="en-US" sz="1400" dirty="0"/>
              <a:t> , or </a:t>
            </a:r>
            <a:r>
              <a:rPr kumimoji="1" lang="en-US" sz="1600" b="1" dirty="0">
                <a:solidFill>
                  <a:srgbClr val="3366FF"/>
                </a:solidFill>
                <a:latin typeface="+mn-lt"/>
              </a:rPr>
              <a:t>TB</a:t>
            </a:r>
            <a:r>
              <a:rPr lang="en-US" sz="1400" dirty="0"/>
              <a:t> , is 1,024</a:t>
            </a:r>
            <a:r>
              <a:rPr lang="en-US" sz="1400" baseline="30000" dirty="0"/>
              <a:t>4</a:t>
            </a:r>
            <a:r>
              <a:rPr lang="en-US" sz="1400" dirty="0"/>
              <a:t>  bytes; and a </a:t>
            </a:r>
            <a:r>
              <a:rPr kumimoji="1" lang="en-US" sz="1600" b="1" dirty="0">
                <a:solidFill>
                  <a:srgbClr val="3366FF"/>
                </a:solidFill>
                <a:latin typeface="+mn-lt"/>
              </a:rPr>
              <a:t>petabyte</a:t>
            </a:r>
            <a:r>
              <a:rPr lang="en-US" sz="1400" dirty="0"/>
              <a:t> , or </a:t>
            </a:r>
            <a:r>
              <a:rPr kumimoji="1" lang="en-US" sz="1600" b="1" dirty="0">
                <a:solidFill>
                  <a:srgbClr val="3366FF"/>
                </a:solidFill>
                <a:latin typeface="+mn-lt"/>
              </a:rPr>
              <a:t>PB</a:t>
            </a:r>
            <a:r>
              <a:rPr lang="en-US" sz="1400" dirty="0"/>
              <a:t> ,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233488"/>
            <a:ext cx="7810500" cy="4530725"/>
          </a:xfrm>
        </p:spPr>
        <p:txBody>
          <a:bodyPr/>
          <a:lstStyle/>
          <a:p>
            <a:r>
              <a:rPr lang="en-US" altLang="en-US"/>
              <a:t>Storage systems organized in hierarchy</a:t>
            </a:r>
          </a:p>
          <a:p>
            <a:pPr lvl="1"/>
            <a:r>
              <a:rPr lang="en-US" altLang="en-US"/>
              <a:t>Speed</a:t>
            </a:r>
          </a:p>
          <a:p>
            <a:pPr lvl="1"/>
            <a:r>
              <a:rPr lang="en-US" altLang="en-US"/>
              <a:t>Cost</a:t>
            </a:r>
          </a:p>
          <a:p>
            <a:pPr lvl="1"/>
            <a:r>
              <a:rPr lang="en-US" altLang="en-US"/>
              <a:t>Volatility</a:t>
            </a:r>
          </a:p>
          <a:p>
            <a:r>
              <a:rPr lang="en-US" altLang="en-US" b="1">
                <a:solidFill>
                  <a:srgbClr val="3366FF"/>
                </a:solidFill>
              </a:rPr>
              <a:t>Caching</a:t>
            </a:r>
            <a:r>
              <a:rPr lang="en-US" altLang="en-US"/>
              <a:t> – copying information into faster storage system; main memory can be viewed as a cache for secondary storage</a:t>
            </a:r>
          </a:p>
          <a:p>
            <a:r>
              <a:rPr lang="en-US" altLang="en-US" b="1">
                <a:solidFill>
                  <a:srgbClr val="3366FF"/>
                </a:solidFill>
              </a:rPr>
              <a:t>Device Driver </a:t>
            </a:r>
            <a:r>
              <a:rPr lang="en-US" altLang="en-US"/>
              <a:t>for each device controller to manage I/O</a:t>
            </a:r>
          </a:p>
          <a:p>
            <a:pPr lvl="1"/>
            <a:r>
              <a:rPr lang="en-US" altLang="en-US"/>
              <a:t>Provides uniform interface between controller and kernel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a:t>Chapter 1: Introduction</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a:t>What Operating Systems Do</a:t>
            </a:r>
          </a:p>
          <a:p>
            <a:r>
              <a:rPr lang="en-US" altLang="en-US"/>
              <a:t>Computer-System Organization</a:t>
            </a:r>
          </a:p>
          <a:p>
            <a:r>
              <a:rPr lang="en-US" altLang="en-US"/>
              <a:t>Computer-System Architecture</a:t>
            </a:r>
          </a:p>
          <a:p>
            <a:r>
              <a:rPr lang="en-US" altLang="en-US"/>
              <a:t>Operating-System Operations</a:t>
            </a:r>
          </a:p>
          <a:p>
            <a:r>
              <a:rPr lang="en-US" altLang="en-US"/>
              <a:t>Resource Management</a:t>
            </a:r>
          </a:p>
          <a:p>
            <a:r>
              <a:rPr lang="en-US" altLang="en-US"/>
              <a:t>Security and Protection</a:t>
            </a:r>
          </a:p>
          <a:p>
            <a:r>
              <a:rPr lang="en-US" altLang="en-US"/>
              <a:t>Virtualization</a:t>
            </a:r>
          </a:p>
          <a:p>
            <a:r>
              <a:rPr lang="en-US" altLang="en-US"/>
              <a:t>Distributed Systems</a:t>
            </a:r>
          </a:p>
          <a:p>
            <a:r>
              <a:rPr lang="en-US" altLang="en-US"/>
              <a:t>Kernel Data Structures</a:t>
            </a:r>
          </a:p>
          <a:p>
            <a:r>
              <a:rPr lang="en-US" altLang="en-US"/>
              <a:t>Computing Environments</a:t>
            </a:r>
          </a:p>
          <a:p>
            <a:r>
              <a:rPr lang="en-US" altLang="en-US"/>
              <a:t>Free/Libre and Open-Source Operating Systems</a:t>
            </a:r>
          </a:p>
          <a:p>
            <a:pPr>
              <a:buFont typeface="Monotype Sorts" pitchFamily="-84" charset="2"/>
              <a:buNone/>
            </a:pPr>
            <a:endParaRPr lang="en-US" altLang="en-US"/>
          </a:p>
          <a:p>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7666038" cy="4530725"/>
          </a:xfrm>
        </p:spPr>
        <p:txBody>
          <a:bodyPr/>
          <a:lstStyle/>
          <a:p>
            <a:r>
              <a:rPr lang="en-US" altLang="en-US"/>
              <a:t>Used for high-speed I/O devices able to transmit information at close to memory speeds</a:t>
            </a:r>
          </a:p>
          <a:p>
            <a:r>
              <a:rPr lang="en-US" altLang="en-US"/>
              <a:t>Device controller transfers blocks of data from buffer storage directly to main memory without CPU intervention</a:t>
            </a:r>
          </a:p>
          <a:p>
            <a:r>
              <a:rPr lang="en-US" altLang="en-US"/>
              <a:t>Only one interrupt is generated per block, rather than the one interrupt per byte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227013"/>
            <a:ext cx="7399337" cy="558800"/>
          </a:xfrm>
        </p:spPr>
        <p:txBody>
          <a:bodyPr/>
          <a:lstStyle/>
          <a:p>
            <a:r>
              <a:rPr lang="en-US" altLang="en-US"/>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a:t>Most systems use a single general-purpose processor</a:t>
            </a:r>
          </a:p>
          <a:p>
            <a:pPr lvl="1"/>
            <a:r>
              <a:rPr lang="en-US" altLang="en-US"/>
              <a:t>Most systems have special-purpose processors as well</a:t>
            </a:r>
            <a:endParaRPr lang="en-US" altLang="en-US" sz="800"/>
          </a:p>
          <a:p>
            <a:r>
              <a:rPr lang="en-US" altLang="en-US" b="1">
                <a:solidFill>
                  <a:srgbClr val="3366FF"/>
                </a:solidFill>
              </a:rPr>
              <a:t>Multiprocessors</a:t>
            </a:r>
            <a:r>
              <a:rPr lang="en-US" altLang="en-US">
                <a:solidFill>
                  <a:srgbClr val="3366FF"/>
                </a:solidFill>
              </a:rPr>
              <a:t> </a:t>
            </a:r>
            <a:r>
              <a:rPr lang="en-US" altLang="en-US"/>
              <a:t>systems growing in use and importance</a:t>
            </a:r>
          </a:p>
          <a:p>
            <a:pPr lvl="1"/>
            <a:r>
              <a:rPr lang="en-US" altLang="en-US"/>
              <a:t>Also known as </a:t>
            </a:r>
            <a:r>
              <a:rPr lang="en-US" altLang="en-US" b="1">
                <a:solidFill>
                  <a:srgbClr val="3366FF"/>
                </a:solidFill>
              </a:rPr>
              <a:t>parallel systems</a:t>
            </a:r>
            <a:r>
              <a:rPr lang="en-US" altLang="en-US"/>
              <a:t>, </a:t>
            </a:r>
            <a:r>
              <a:rPr lang="en-US" altLang="en-US" b="1">
                <a:solidFill>
                  <a:srgbClr val="3366FF"/>
                </a:solidFill>
              </a:rPr>
              <a:t>tightly-coupled systems</a:t>
            </a:r>
          </a:p>
          <a:p>
            <a:pPr lvl="1"/>
            <a:r>
              <a:rPr lang="en-US" altLang="en-US"/>
              <a:t>Advantages include:</a:t>
            </a:r>
          </a:p>
          <a:p>
            <a:pPr marL="1200150" lvl="2" indent="-342900">
              <a:buFont typeface="Arial" panose="020B0604020202020204" pitchFamily="34" charset="0"/>
              <a:buAutoNum type="arabicPeriod"/>
            </a:pPr>
            <a:r>
              <a:rPr lang="en-US" altLang="en-US" b="1">
                <a:solidFill>
                  <a:srgbClr val="3366FF"/>
                </a:solidFill>
              </a:rPr>
              <a:t>Increased throughput</a:t>
            </a:r>
          </a:p>
          <a:p>
            <a:pPr marL="1200150" lvl="2" indent="-342900">
              <a:buFont typeface="Arial" panose="020B0604020202020204" pitchFamily="34" charset="0"/>
              <a:buAutoNum type="arabicPeriod"/>
            </a:pPr>
            <a:r>
              <a:rPr lang="en-US" altLang="en-US" b="1">
                <a:solidFill>
                  <a:srgbClr val="3366FF"/>
                </a:solidFill>
              </a:rPr>
              <a:t>Economy of scale</a:t>
            </a:r>
          </a:p>
          <a:p>
            <a:pPr marL="1200150" lvl="2" indent="-342900">
              <a:buFont typeface="Arial" panose="020B0604020202020204" pitchFamily="34" charset="0"/>
              <a:buAutoNum type="arabicPeriod"/>
            </a:pPr>
            <a:r>
              <a:rPr lang="en-US" altLang="en-US" b="1">
                <a:solidFill>
                  <a:srgbClr val="3366FF"/>
                </a:solidFill>
              </a:rPr>
              <a:t>Increased reliability </a:t>
            </a:r>
            <a:r>
              <a:rPr lang="en-US" altLang="en-US"/>
              <a:t>– graceful degradation or fault tolerance</a:t>
            </a:r>
          </a:p>
          <a:p>
            <a:pPr lvl="1"/>
            <a:r>
              <a:rPr lang="en-US" altLang="en-US"/>
              <a:t>Two types:</a:t>
            </a:r>
          </a:p>
          <a:p>
            <a:pPr marL="1200150" lvl="2" indent="-342900">
              <a:buFont typeface="Arial" panose="020B0604020202020204" pitchFamily="34" charset="0"/>
              <a:buAutoNum type="arabicPeriod"/>
            </a:pPr>
            <a:r>
              <a:rPr lang="en-US" altLang="en-US" b="1">
                <a:solidFill>
                  <a:srgbClr val="3366FF"/>
                </a:solidFill>
              </a:rPr>
              <a:t>Asymmetric Multiprocessing </a:t>
            </a:r>
            <a:r>
              <a:rPr lang="en-US" altLang="en-US"/>
              <a:t>– each processor is assigned a specie task.</a:t>
            </a:r>
          </a:p>
          <a:p>
            <a:pPr marL="1200150" lvl="2" indent="-342900">
              <a:buFont typeface="Arial" panose="020B0604020202020204" pitchFamily="34" charset="0"/>
              <a:buAutoNum type="arabicPeriod"/>
            </a:pPr>
            <a:r>
              <a:rPr lang="en-US" altLang="en-US" b="1">
                <a:solidFill>
                  <a:srgbClr val="3366FF"/>
                </a:solidFill>
              </a:rPr>
              <a:t>Symmetric Multiprocessing </a:t>
            </a:r>
            <a:r>
              <a:rPr lang="en-US" altLang="en-US"/>
              <a:t>– each processor performs all tasks</a:t>
            </a:r>
          </a:p>
          <a:p>
            <a:pPr marL="1200150" lvl="2" indent="-342900">
              <a:buFont typeface="Webdings" panose="05030102010509060703" pitchFamily="18" charset="2"/>
              <a:buNone/>
            </a:pPr>
            <a:endParaRPr lang="en-US" altLang="en-US">
              <a:solidFill>
                <a:srgbClr val="3366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a:t>A 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5"/>
            <a:ext cx="7108825" cy="2682875"/>
          </a:xfrm>
        </p:spPr>
        <p:txBody>
          <a:bodyPr/>
          <a:lstStyle/>
          <a:p>
            <a:r>
              <a:rPr lang="en-US" altLang="en-US" sz="1800"/>
              <a:t>Multi-chip and </a:t>
            </a:r>
            <a:r>
              <a:rPr lang="en-US" altLang="en-US" sz="1800" b="1">
                <a:solidFill>
                  <a:srgbClr val="3366FF"/>
                </a:solidFill>
              </a:rPr>
              <a:t>multicore</a:t>
            </a:r>
          </a:p>
          <a:p>
            <a:r>
              <a:rPr lang="en-US" altLang="en-US" sz="1800"/>
              <a:t>Systems containing all  chips</a:t>
            </a:r>
            <a:endParaRPr lang="en-US" altLang="en-US" sz="1800" b="1">
              <a:solidFill>
                <a:srgbClr val="3366FF"/>
              </a:solidFill>
            </a:endParaRPr>
          </a:p>
          <a:p>
            <a:pPr lvl="1"/>
            <a:r>
              <a:rPr lang="en-US" altLang="en-US" sz="1800"/>
              <a:t>Chassis containing multiple separate systems</a:t>
            </a:r>
          </a:p>
          <a:p>
            <a:pPr lvl="1"/>
            <a:endParaRPr lang="en-US" altLang="en-US"/>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7425" y="2432050"/>
            <a:ext cx="4405313" cy="392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a:t>Like multiprocessor systems, but multiple systems working together</a:t>
            </a:r>
          </a:p>
          <a:p>
            <a:pPr lvl="1"/>
            <a:r>
              <a:rPr lang="en-US" altLang="en-US"/>
              <a:t>Usually sharing storage via a </a:t>
            </a:r>
            <a:r>
              <a:rPr lang="en-US" altLang="en-US" b="1">
                <a:solidFill>
                  <a:srgbClr val="3366FF"/>
                </a:solidFill>
              </a:rPr>
              <a:t>storage-area network (SAN)</a:t>
            </a:r>
          </a:p>
          <a:p>
            <a:pPr lvl="1"/>
            <a:r>
              <a:rPr lang="en-US" altLang="en-US"/>
              <a:t>Provides a </a:t>
            </a:r>
            <a:r>
              <a:rPr lang="en-US" altLang="en-US" b="1">
                <a:solidFill>
                  <a:srgbClr val="3366FF"/>
                </a:solidFill>
              </a:rPr>
              <a:t>high-availability</a:t>
            </a:r>
            <a:r>
              <a:rPr lang="en-US" altLang="en-US" b="1"/>
              <a:t> </a:t>
            </a:r>
            <a:r>
              <a:rPr lang="en-US" altLang="en-US"/>
              <a:t>service which survives failures</a:t>
            </a:r>
          </a:p>
          <a:p>
            <a:pPr lvl="2"/>
            <a:r>
              <a:rPr lang="en-US" altLang="en-US" b="1">
                <a:solidFill>
                  <a:srgbClr val="3366FF"/>
                </a:solidFill>
              </a:rPr>
              <a:t>Asymmetric clustering</a:t>
            </a:r>
            <a:r>
              <a:rPr lang="en-US" altLang="en-US">
                <a:solidFill>
                  <a:srgbClr val="3366FF"/>
                </a:solidFill>
              </a:rPr>
              <a:t> </a:t>
            </a:r>
            <a:r>
              <a:rPr lang="en-US" altLang="en-US"/>
              <a:t>has one machine in hot-standby mode</a:t>
            </a:r>
          </a:p>
          <a:p>
            <a:pPr lvl="2"/>
            <a:r>
              <a:rPr lang="en-US" altLang="en-US" b="1">
                <a:solidFill>
                  <a:srgbClr val="3366FF"/>
                </a:solidFill>
              </a:rPr>
              <a:t>Symmetric clustering</a:t>
            </a:r>
            <a:r>
              <a:rPr lang="en-US" altLang="en-US">
                <a:solidFill>
                  <a:srgbClr val="3366FF"/>
                </a:solidFill>
              </a:rPr>
              <a:t> </a:t>
            </a:r>
            <a:r>
              <a:rPr lang="en-US" altLang="en-US"/>
              <a:t>has multiple nodes running applications, monitoring each other</a:t>
            </a:r>
          </a:p>
          <a:p>
            <a:pPr lvl="1"/>
            <a:r>
              <a:rPr lang="en-US" altLang="en-US"/>
              <a:t>Some clusters are for </a:t>
            </a:r>
            <a:r>
              <a:rPr lang="en-US" altLang="en-US" b="1">
                <a:solidFill>
                  <a:srgbClr val="3366FF"/>
                </a:solidFill>
              </a:rPr>
              <a:t>high-performance computing (HPC)</a:t>
            </a:r>
          </a:p>
          <a:p>
            <a:pPr lvl="2"/>
            <a:r>
              <a:rPr lang="en-US" altLang="en-US"/>
              <a:t>Applications must be written to use </a:t>
            </a:r>
            <a:r>
              <a:rPr lang="en-US" altLang="en-US" b="1">
                <a:solidFill>
                  <a:srgbClr val="3366FF"/>
                </a:solidFill>
              </a:rPr>
              <a:t>parallelization</a:t>
            </a:r>
          </a:p>
          <a:p>
            <a:pPr lvl="1"/>
            <a:r>
              <a:rPr lang="en-US" altLang="en-US"/>
              <a:t>Some have</a:t>
            </a:r>
            <a:r>
              <a:rPr lang="en-US" altLang="en-US" b="1">
                <a:solidFill>
                  <a:srgbClr val="3366FF"/>
                </a:solidFill>
              </a:rPr>
              <a:t> distributed lock manager </a:t>
            </a:r>
            <a:r>
              <a:rPr lang="en-US" altLang="en-US"/>
              <a:t>(</a:t>
            </a:r>
            <a:r>
              <a:rPr lang="en-US" altLang="en-US" b="1">
                <a:solidFill>
                  <a:srgbClr val="3366FF"/>
                </a:solidFill>
              </a:rPr>
              <a:t>DLM</a:t>
            </a:r>
            <a:r>
              <a:rPr lang="en-US" altLang="en-US"/>
              <a:t>) to avoid conflicting operations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8"/>
            <a:ext cx="7666038" cy="4530725"/>
          </a:xfrm>
        </p:spPr>
        <p:txBody>
          <a:bodyPr/>
          <a:lstStyle/>
          <a:p>
            <a:r>
              <a:rPr lang="en-US" altLang="en-US"/>
              <a:t>Describe the general organization of a computer system and the role of interrupts</a:t>
            </a:r>
          </a:p>
          <a:p>
            <a:r>
              <a:rPr lang="en-US" altLang="en-US"/>
              <a:t>Describe the components in a modern, multiprocessor computer system</a:t>
            </a:r>
          </a:p>
          <a:p>
            <a:r>
              <a:rPr lang="en-US" altLang="en-US"/>
              <a:t>Illustrate the transition from user mode to kernel mode</a:t>
            </a:r>
          </a:p>
          <a:p>
            <a:r>
              <a:rPr lang="en-US" altLang="en-US"/>
              <a:t>Discuss how operating systems are used in various computing environments</a:t>
            </a:r>
          </a:p>
          <a:p>
            <a:r>
              <a:rPr lang="en-US" altLang="en-US"/>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a:t>Bootstrap program – simple code to initialize the system, load the kernel</a:t>
            </a:r>
          </a:p>
          <a:p>
            <a:pPr>
              <a:lnSpc>
                <a:spcPct val="90000"/>
              </a:lnSpc>
            </a:pPr>
            <a:r>
              <a:rPr lang="en-US" altLang="en-US"/>
              <a:t>Kernel loads</a:t>
            </a:r>
          </a:p>
          <a:p>
            <a:pPr>
              <a:lnSpc>
                <a:spcPct val="90000"/>
              </a:lnSpc>
            </a:pPr>
            <a:r>
              <a:rPr lang="en-US" altLang="en-US"/>
              <a:t>Starts </a:t>
            </a:r>
            <a:r>
              <a:rPr lang="en-US" altLang="en-US" b="1">
                <a:solidFill>
                  <a:srgbClr val="3366FF"/>
                </a:solidFill>
              </a:rPr>
              <a:t>system daemons </a:t>
            </a:r>
            <a:r>
              <a:rPr lang="en-US" altLang="en-US"/>
              <a:t>(services provided outside of the kernel)</a:t>
            </a:r>
          </a:p>
          <a:p>
            <a:pPr>
              <a:lnSpc>
                <a:spcPct val="90000"/>
              </a:lnSpc>
            </a:pPr>
            <a:r>
              <a:rPr lang="en-US" altLang="en-US"/>
              <a:t>Kernel</a:t>
            </a:r>
            <a:r>
              <a:rPr lang="en-US" altLang="en-US" b="1">
                <a:solidFill>
                  <a:srgbClr val="3366FF"/>
                </a:solidFill>
              </a:rPr>
              <a:t> interrupt driven </a:t>
            </a:r>
            <a:r>
              <a:rPr lang="en-US" altLang="en-US"/>
              <a:t>(hardware and software)</a:t>
            </a:r>
          </a:p>
          <a:p>
            <a:pPr lvl="1">
              <a:lnSpc>
                <a:spcPct val="90000"/>
              </a:lnSpc>
            </a:pPr>
            <a:r>
              <a:rPr lang="en-US" altLang="en-US"/>
              <a:t>Hardware interrupt by one of the devices </a:t>
            </a:r>
          </a:p>
          <a:p>
            <a:pPr lvl="1">
              <a:lnSpc>
                <a:spcPct val="90000"/>
              </a:lnSpc>
            </a:pPr>
            <a:r>
              <a:rPr lang="en-US" altLang="en-US"/>
              <a:t>Software interrupt (</a:t>
            </a:r>
            <a:r>
              <a:rPr lang="en-US" altLang="en-US" b="1">
                <a:solidFill>
                  <a:srgbClr val="3366FF"/>
                </a:solidFill>
              </a:rPr>
              <a:t>exception </a:t>
            </a:r>
            <a:r>
              <a:rPr lang="en-US" altLang="en-US"/>
              <a:t>or </a:t>
            </a:r>
            <a:r>
              <a:rPr lang="en-US" altLang="en-US" b="1">
                <a:solidFill>
                  <a:srgbClr val="3366FF"/>
                </a:solidFill>
              </a:rPr>
              <a:t>trap):</a:t>
            </a:r>
          </a:p>
          <a:p>
            <a:pPr lvl="2">
              <a:lnSpc>
                <a:spcPct val="90000"/>
              </a:lnSpc>
            </a:pPr>
            <a:r>
              <a:rPr lang="en-US" altLang="en-US"/>
              <a:t>Software error (e.g., division by zero)</a:t>
            </a:r>
            <a:endParaRPr lang="en-US" altLang="en-US" b="1">
              <a:solidFill>
                <a:srgbClr val="3366FF"/>
              </a:solidFill>
            </a:endParaRPr>
          </a:p>
          <a:p>
            <a:pPr lvl="2">
              <a:lnSpc>
                <a:spcPct val="90000"/>
              </a:lnSpc>
            </a:pPr>
            <a:r>
              <a:rPr lang="en-US" altLang="en-US"/>
              <a:t>Request for operating system service – </a:t>
            </a:r>
            <a:r>
              <a:rPr lang="en-US" altLang="en-US" b="1">
                <a:solidFill>
                  <a:srgbClr val="3366FF"/>
                </a:solidFill>
              </a:rPr>
              <a:t>system call</a:t>
            </a:r>
          </a:p>
          <a:p>
            <a:pPr lvl="2">
              <a:lnSpc>
                <a:spcPct val="90000"/>
              </a:lnSpc>
            </a:pPr>
            <a:r>
              <a:rPr lang="en-US" altLang="en-US"/>
              <a:t>Other process problems include infinite loop, processes modifying each other or the operating system</a:t>
            </a:r>
          </a:p>
          <a:p>
            <a:pPr lvl="1">
              <a:lnSpc>
                <a:spcPct val="90000"/>
              </a:lnSpc>
            </a:pPr>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a:t>Multiprogramming and Multitasking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835025"/>
            <a:ext cx="7720012" cy="5462588"/>
          </a:xfrm>
        </p:spPr>
        <p:txBody>
          <a:bodyPr/>
          <a:lstStyle/>
          <a:p>
            <a:pPr>
              <a:lnSpc>
                <a:spcPct val="90000"/>
              </a:lnSpc>
              <a:buFont typeface="Monotype Sorts" pitchFamily="-84" charset="2"/>
              <a:buNone/>
            </a:pPr>
            <a:endParaRPr lang="en-US" altLang="en-US" sz="1600"/>
          </a:p>
          <a:p>
            <a:pPr>
              <a:lnSpc>
                <a:spcPct val="90000"/>
              </a:lnSpc>
            </a:pPr>
            <a:r>
              <a:rPr lang="en-US" altLang="en-US" b="1">
                <a:solidFill>
                  <a:srgbClr val="3366FF"/>
                </a:solidFill>
              </a:rPr>
              <a:t>Multiprogramming</a:t>
            </a:r>
            <a:r>
              <a:rPr lang="en-US" altLang="en-US" sz="1600"/>
              <a:t> (</a:t>
            </a:r>
            <a:r>
              <a:rPr lang="en-US" altLang="en-US" b="1">
                <a:solidFill>
                  <a:srgbClr val="3366FF"/>
                </a:solidFill>
              </a:rPr>
              <a:t>Batch system</a:t>
            </a:r>
            <a:r>
              <a:rPr lang="en-US" altLang="en-US" sz="1600"/>
              <a:t>) needed for efficiency</a:t>
            </a:r>
          </a:p>
          <a:p>
            <a:pPr lvl="1">
              <a:lnSpc>
                <a:spcPct val="90000"/>
              </a:lnSpc>
            </a:pPr>
            <a:r>
              <a:rPr lang="en-US" altLang="en-US" sz="1600"/>
              <a:t>Single user cannot keep CPU and I/O devices busy at all times</a:t>
            </a:r>
          </a:p>
          <a:p>
            <a:pPr lvl="1">
              <a:lnSpc>
                <a:spcPct val="90000"/>
              </a:lnSpc>
            </a:pPr>
            <a:r>
              <a:rPr lang="en-US" altLang="en-US" sz="1600"/>
              <a:t>Multiprogramming organizes jobs (code and data) so CPU always has one to execute</a:t>
            </a:r>
          </a:p>
          <a:p>
            <a:pPr lvl="1">
              <a:lnSpc>
                <a:spcPct val="90000"/>
              </a:lnSpc>
            </a:pPr>
            <a:r>
              <a:rPr lang="en-US" altLang="en-US" sz="1600"/>
              <a:t>A subset of total jobs in system is kept in memory</a:t>
            </a:r>
          </a:p>
          <a:p>
            <a:pPr lvl="1">
              <a:lnSpc>
                <a:spcPct val="90000"/>
              </a:lnSpc>
            </a:pPr>
            <a:r>
              <a:rPr lang="en-US" altLang="en-US" sz="1600"/>
              <a:t>One job selected and run via </a:t>
            </a:r>
            <a:r>
              <a:rPr lang="en-US" altLang="en-US" b="1">
                <a:solidFill>
                  <a:srgbClr val="3366FF"/>
                </a:solidFill>
              </a:rPr>
              <a:t>job scheduling</a:t>
            </a:r>
          </a:p>
          <a:p>
            <a:pPr lvl="1">
              <a:lnSpc>
                <a:spcPct val="90000"/>
              </a:lnSpc>
            </a:pPr>
            <a:r>
              <a:rPr lang="en-US" altLang="en-US" sz="1600"/>
              <a:t>When it has to wait (for I/O for example), OS switches to another job</a:t>
            </a:r>
          </a:p>
          <a:p>
            <a:pPr lvl="1">
              <a:lnSpc>
                <a:spcPct val="90000"/>
              </a:lnSpc>
            </a:pPr>
            <a:endParaRPr lang="en-US" altLang="en-US" sz="800"/>
          </a:p>
          <a:p>
            <a:pPr>
              <a:lnSpc>
                <a:spcPct val="90000"/>
              </a:lnSpc>
            </a:pPr>
            <a:r>
              <a:rPr lang="en-US" altLang="en-US" b="1">
                <a:solidFill>
                  <a:srgbClr val="3366FF"/>
                </a:solidFill>
              </a:rPr>
              <a:t>Timesharing </a:t>
            </a:r>
            <a:r>
              <a:rPr lang="en-US" altLang="en-US" sz="1600"/>
              <a:t>(</a:t>
            </a:r>
            <a:r>
              <a:rPr lang="en-US" altLang="en-US" b="1">
                <a:solidFill>
                  <a:srgbClr val="3366FF"/>
                </a:solidFill>
              </a:rPr>
              <a:t>multitasking</a:t>
            </a:r>
            <a:r>
              <a:rPr lang="en-US" altLang="en-US" sz="1600"/>
              <a:t>)</a:t>
            </a:r>
            <a:r>
              <a:rPr lang="en-US" altLang="en-US" b="1">
                <a:solidFill>
                  <a:srgbClr val="3366FF"/>
                </a:solidFill>
              </a:rPr>
              <a:t> </a:t>
            </a:r>
            <a:r>
              <a:rPr lang="en-US" altLang="en-US" sz="1600"/>
              <a:t>is logical extension in which CPU switches jobs so frequently that users can interact with each job while it is running, creating </a:t>
            </a:r>
            <a:r>
              <a:rPr lang="en-US" altLang="en-US" b="1">
                <a:solidFill>
                  <a:srgbClr val="3366FF"/>
                </a:solidFill>
              </a:rPr>
              <a:t>interactive</a:t>
            </a:r>
            <a:r>
              <a:rPr lang="en-US" altLang="en-US" sz="1600"/>
              <a:t> computing</a:t>
            </a:r>
          </a:p>
          <a:p>
            <a:pPr lvl="1">
              <a:lnSpc>
                <a:spcPct val="90000"/>
              </a:lnSpc>
            </a:pPr>
            <a:r>
              <a:rPr lang="en-US" altLang="en-US" b="1">
                <a:solidFill>
                  <a:srgbClr val="3366FF"/>
                </a:solidFill>
              </a:rPr>
              <a:t>Response time </a:t>
            </a:r>
            <a:r>
              <a:rPr lang="en-US" altLang="en-US" sz="1600"/>
              <a:t>should be &lt; 1 second</a:t>
            </a:r>
          </a:p>
          <a:p>
            <a:pPr lvl="1">
              <a:lnSpc>
                <a:spcPct val="90000"/>
              </a:lnSpc>
            </a:pPr>
            <a:r>
              <a:rPr lang="en-US" altLang="en-US" sz="1600"/>
              <a:t>Each user has at least one program executing in memory </a:t>
            </a:r>
            <a:r>
              <a:rPr lang="en-US" altLang="en-US" sz="1600">
                <a:sym typeface="Wingdings 3" panose="05040102010807070707" pitchFamily="18" charset="2"/>
              </a:rPr>
              <a:t></a:t>
            </a:r>
            <a:r>
              <a:rPr lang="en-US" altLang="en-US" b="1">
                <a:solidFill>
                  <a:srgbClr val="3366FF"/>
                </a:solidFill>
                <a:sym typeface="Wingdings 3" panose="05040102010807070707" pitchFamily="18" charset="2"/>
              </a:rPr>
              <a:t>process</a:t>
            </a:r>
          </a:p>
          <a:p>
            <a:pPr lvl="1">
              <a:lnSpc>
                <a:spcPct val="90000"/>
              </a:lnSpc>
            </a:pPr>
            <a:r>
              <a:rPr lang="en-US" altLang="en-US" sz="1600">
                <a:sym typeface="Wingdings 3" panose="05040102010807070707" pitchFamily="18" charset="2"/>
              </a:rPr>
              <a:t>If several jobs ready to run at the same time  </a:t>
            </a:r>
            <a:r>
              <a:rPr lang="en-US" altLang="en-US" b="1">
                <a:solidFill>
                  <a:srgbClr val="3366FF"/>
                </a:solidFill>
                <a:sym typeface="Wingdings 3" panose="05040102010807070707" pitchFamily="18" charset="2"/>
              </a:rPr>
              <a:t>CPU scheduling</a:t>
            </a:r>
          </a:p>
          <a:p>
            <a:pPr lvl="1">
              <a:lnSpc>
                <a:spcPct val="90000"/>
              </a:lnSpc>
            </a:pPr>
            <a:r>
              <a:rPr lang="en-US" altLang="en-US" sz="1600">
                <a:sym typeface="Wingdings 3" panose="05040102010807070707" pitchFamily="18" charset="2"/>
              </a:rPr>
              <a:t>If processes don</a:t>
            </a:r>
            <a:r>
              <a:rPr lang="ja-JP" altLang="en-US" sz="1600">
                <a:sym typeface="Wingdings 3" panose="05040102010807070707" pitchFamily="18" charset="2"/>
              </a:rPr>
              <a:t>’</a:t>
            </a:r>
            <a:r>
              <a:rPr lang="en-US" altLang="ja-JP" sz="1600">
                <a:sym typeface="Wingdings 3" panose="05040102010807070707" pitchFamily="18" charset="2"/>
              </a:rPr>
              <a:t>t fit in memory, </a:t>
            </a:r>
            <a:r>
              <a:rPr lang="en-US" altLang="ja-JP" b="1">
                <a:solidFill>
                  <a:srgbClr val="3366FF"/>
                </a:solidFill>
                <a:sym typeface="Wingdings 3" panose="05040102010807070707" pitchFamily="18" charset="2"/>
              </a:rPr>
              <a:t>swapping</a:t>
            </a:r>
            <a:r>
              <a:rPr lang="en-US" altLang="ja-JP" sz="1600">
                <a:sym typeface="Wingdings 3" panose="05040102010807070707" pitchFamily="18" charset="2"/>
              </a:rPr>
              <a:t> moves them in and out to run</a:t>
            </a:r>
          </a:p>
          <a:p>
            <a:pPr lvl="1">
              <a:lnSpc>
                <a:spcPct val="90000"/>
              </a:lnSpc>
            </a:pPr>
            <a:r>
              <a:rPr lang="en-US" altLang="en-US" b="1">
                <a:solidFill>
                  <a:srgbClr val="3366FF"/>
                </a:solidFill>
                <a:sym typeface="Wingdings 3" panose="05040102010807070707" pitchFamily="18" charset="2"/>
              </a:rPr>
              <a:t>Virtual memory </a:t>
            </a:r>
            <a:r>
              <a:rPr lang="en-US" altLang="en-US" sz="1600">
                <a:sym typeface="Wingdings 3" panose="05040102010807070707" pitchFamily="18" charset="2"/>
              </a:rPr>
              <a:t>allows execution of processes not completely in memory</a:t>
            </a: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33463" y="198438"/>
            <a:ext cx="8229600" cy="576262"/>
          </a:xfrm>
        </p:spPr>
        <p:txBody>
          <a:bodyPr/>
          <a:lstStyle/>
          <a:p>
            <a:pPr eaLnBrk="1" hangingPunct="1"/>
            <a:r>
              <a:rPr lang="en-US" altLang="en-US" sz="280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958975"/>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a:t>Dual-mode and Multimode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0" y="1233488"/>
            <a:ext cx="7693025" cy="4938712"/>
          </a:xfrm>
        </p:spPr>
        <p:txBody>
          <a:bodyPr/>
          <a:lstStyle/>
          <a:p>
            <a:pPr>
              <a:lnSpc>
                <a:spcPct val="90000"/>
              </a:lnSpc>
            </a:pPr>
            <a:r>
              <a:rPr lang="en-US" altLang="en-US" b="1">
                <a:solidFill>
                  <a:srgbClr val="3366FF"/>
                </a:solidFill>
              </a:rPr>
              <a:t>Dual-mode </a:t>
            </a:r>
            <a:r>
              <a:rPr lang="en-US" altLang="en-US"/>
              <a:t>operation allows OS to protect itself and other system components</a:t>
            </a:r>
          </a:p>
          <a:p>
            <a:pPr lvl="1">
              <a:lnSpc>
                <a:spcPct val="90000"/>
              </a:lnSpc>
            </a:pPr>
            <a:r>
              <a:rPr lang="en-US" altLang="en-US" b="1">
                <a:solidFill>
                  <a:srgbClr val="3366FF"/>
                </a:solidFill>
              </a:rPr>
              <a:t>User mode </a:t>
            </a:r>
            <a:r>
              <a:rPr lang="en-US" altLang="en-US"/>
              <a:t>and </a:t>
            </a:r>
            <a:r>
              <a:rPr lang="en-US" altLang="en-US" b="1">
                <a:solidFill>
                  <a:srgbClr val="3366FF"/>
                </a:solidFill>
              </a:rPr>
              <a:t>kernel mode </a:t>
            </a:r>
          </a:p>
          <a:p>
            <a:pPr lvl="1">
              <a:lnSpc>
                <a:spcPct val="90000"/>
              </a:lnSpc>
            </a:pPr>
            <a:r>
              <a:rPr lang="en-US" altLang="en-US" b="1">
                <a:solidFill>
                  <a:srgbClr val="3366FF"/>
                </a:solidFill>
              </a:rPr>
              <a:t>Mode bit </a:t>
            </a:r>
            <a:r>
              <a:rPr lang="en-US" altLang="en-US"/>
              <a:t>provided by hardware</a:t>
            </a:r>
          </a:p>
          <a:p>
            <a:pPr lvl="2">
              <a:lnSpc>
                <a:spcPct val="90000"/>
              </a:lnSpc>
            </a:pPr>
            <a:r>
              <a:rPr lang="en-US" altLang="en-US"/>
              <a:t>Provides ability to distinguish when system is running user code or kernel code</a:t>
            </a:r>
          </a:p>
          <a:p>
            <a:pPr lvl="2">
              <a:lnSpc>
                <a:spcPct val="90000"/>
              </a:lnSpc>
            </a:pPr>
            <a:r>
              <a:rPr lang="en-US" altLang="en-US"/>
              <a:t>Some instructions designated as </a:t>
            </a:r>
            <a:r>
              <a:rPr lang="en-US" altLang="en-US" b="1">
                <a:solidFill>
                  <a:srgbClr val="3366FF"/>
                </a:solidFill>
              </a:rPr>
              <a:t>privileged</a:t>
            </a:r>
            <a:r>
              <a:rPr lang="en-US" altLang="en-US"/>
              <a:t>, only executable in kernel mode</a:t>
            </a:r>
          </a:p>
          <a:p>
            <a:pPr lvl="2">
              <a:lnSpc>
                <a:spcPct val="90000"/>
              </a:lnSpc>
            </a:pPr>
            <a:r>
              <a:rPr lang="en-US" altLang="en-US"/>
              <a:t>System call changes mode to kernel, return from call resets it to user</a:t>
            </a:r>
          </a:p>
          <a:p>
            <a:pPr>
              <a:lnSpc>
                <a:spcPct val="90000"/>
              </a:lnSpc>
            </a:pPr>
            <a:r>
              <a:rPr lang="en-US" altLang="en-US"/>
              <a:t>Increasingly CPUs support multi-mode operations</a:t>
            </a:r>
          </a:p>
          <a:p>
            <a:pPr lvl="1">
              <a:lnSpc>
                <a:spcPct val="90000"/>
              </a:lnSpc>
            </a:pPr>
            <a:r>
              <a:rPr lang="en-US" altLang="en-US"/>
              <a:t>i.e., </a:t>
            </a:r>
            <a:r>
              <a:rPr lang="en-US" altLang="en-US" b="1">
                <a:solidFill>
                  <a:srgbClr val="3366FF"/>
                </a:solidFill>
              </a:rPr>
              <a:t>virtual machine manager </a:t>
            </a:r>
            <a:r>
              <a:rPr lang="en-US" altLang="en-US"/>
              <a:t>(</a:t>
            </a:r>
            <a:r>
              <a:rPr lang="en-US" altLang="en-US" b="1">
                <a:solidFill>
                  <a:srgbClr val="3366FF"/>
                </a:solidFill>
              </a:rPr>
              <a:t>VMM</a:t>
            </a:r>
            <a:r>
              <a:rPr lang="en-US" altLang="en-US"/>
              <a:t>) mode for guest </a:t>
            </a:r>
            <a:r>
              <a:rPr lang="en-US" altLang="en-US" b="1">
                <a:solidFill>
                  <a:srgbClr val="3366FF"/>
                </a:solidFill>
              </a:rPr>
              <a:t>VMs</a:t>
            </a:r>
          </a:p>
          <a:p>
            <a:pPr lvl="1">
              <a:lnSpc>
                <a:spcPct val="90000"/>
              </a:lnSpc>
            </a:pPr>
            <a:endParaRPr lang="en-US" altLang="en-US"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82650" y="136525"/>
            <a:ext cx="7924800" cy="647700"/>
          </a:xfrm>
        </p:spPr>
        <p:txBody>
          <a:bodyPr/>
          <a:lstStyle/>
          <a:p>
            <a:pPr eaLnBrk="1" hangingPunct="1"/>
            <a:r>
              <a:rPr lang="en-US" altLang="en-US"/>
              <a:t>Transition from User to Kernel Mode</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a:t>Timer to prevent infinite loop / process hogging resources</a:t>
            </a:r>
          </a:p>
          <a:p>
            <a:pPr lvl="1"/>
            <a:r>
              <a:rPr lang="en-US" altLang="en-US"/>
              <a:t>Timer is set to interrupt the computer after some time period</a:t>
            </a:r>
          </a:p>
          <a:p>
            <a:pPr lvl="1"/>
            <a:r>
              <a:rPr lang="en-US" altLang="en-US"/>
              <a:t>Keep a counter that is decremented by the physical clock</a:t>
            </a:r>
          </a:p>
          <a:p>
            <a:pPr lvl="1"/>
            <a:r>
              <a:rPr lang="en-US" altLang="en-US"/>
              <a:t>Operating system set the counter (privileged instruction)</a:t>
            </a:r>
          </a:p>
          <a:p>
            <a:pPr lvl="1"/>
            <a:r>
              <a:rPr lang="en-US" altLang="en-US"/>
              <a:t>When counter zero generate an interrupt</a:t>
            </a:r>
          </a:p>
          <a:p>
            <a:pPr lvl="1"/>
            <a:r>
              <a:rPr lang="en-US" altLang="en-US"/>
              <a:t>Set up before scheduling process to regain control or terminate program that exceeds allotted time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7113" y="3878263"/>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207963"/>
            <a:ext cx="7439025" cy="576262"/>
          </a:xfrm>
        </p:spPr>
        <p:txBody>
          <a:bodyPr/>
          <a:lstStyle/>
          <a:p>
            <a:pPr eaLnBrk="1" hangingPunct="1"/>
            <a:r>
              <a:rPr lang="en-US" altLang="en-US"/>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809625"/>
            <a:ext cx="7753350" cy="5105400"/>
          </a:xfrm>
        </p:spPr>
        <p:txBody>
          <a:bodyPr/>
          <a:lstStyle/>
          <a:p>
            <a:pPr>
              <a:lnSpc>
                <a:spcPct val="90000"/>
              </a:lnSpc>
            </a:pPr>
            <a:endParaRPr lang="en-US" altLang="en-US"/>
          </a:p>
          <a:p>
            <a:pPr>
              <a:lnSpc>
                <a:spcPct val="90000"/>
              </a:lnSpc>
            </a:pPr>
            <a:r>
              <a:rPr lang="en-US" altLang="en-US"/>
              <a:t>A process is a program in execution. It is a unit of work within the system. Program is a </a:t>
            </a:r>
            <a:r>
              <a:rPr lang="en-US" altLang="en-US" b="1" i="1"/>
              <a:t>passive entity</a:t>
            </a:r>
            <a:r>
              <a:rPr lang="en-US" altLang="en-US"/>
              <a:t>, process is </a:t>
            </a:r>
            <a:r>
              <a:rPr lang="en-US" altLang="en-US">
                <a:solidFill>
                  <a:srgbClr val="000000"/>
                </a:solidFill>
              </a:rPr>
              <a:t>an </a:t>
            </a:r>
            <a:r>
              <a:rPr lang="en-US" altLang="en-US" b="1" i="1">
                <a:solidFill>
                  <a:srgbClr val="000000"/>
                </a:solidFill>
              </a:rPr>
              <a:t>active entity</a:t>
            </a:r>
            <a:r>
              <a:rPr lang="en-US" altLang="en-US"/>
              <a:t>.</a:t>
            </a:r>
          </a:p>
          <a:p>
            <a:pPr>
              <a:lnSpc>
                <a:spcPct val="90000"/>
              </a:lnSpc>
            </a:pPr>
            <a:r>
              <a:rPr lang="en-US" altLang="en-US"/>
              <a:t>Process needs resources to accomplish its task</a:t>
            </a:r>
          </a:p>
          <a:p>
            <a:pPr lvl="1">
              <a:lnSpc>
                <a:spcPct val="90000"/>
              </a:lnSpc>
            </a:pPr>
            <a:r>
              <a:rPr lang="en-US" altLang="en-US"/>
              <a:t>CPU, memory, I/O, files</a:t>
            </a:r>
          </a:p>
          <a:p>
            <a:pPr lvl="1">
              <a:lnSpc>
                <a:spcPct val="90000"/>
              </a:lnSpc>
            </a:pPr>
            <a:r>
              <a:rPr lang="en-US" altLang="en-US"/>
              <a:t>Initialization data</a:t>
            </a:r>
          </a:p>
          <a:p>
            <a:pPr>
              <a:lnSpc>
                <a:spcPct val="90000"/>
              </a:lnSpc>
            </a:pPr>
            <a:r>
              <a:rPr lang="en-US" altLang="en-US"/>
              <a:t>Process termination requires reclaim of any reusable resources</a:t>
            </a:r>
          </a:p>
          <a:p>
            <a:pPr>
              <a:lnSpc>
                <a:spcPct val="90000"/>
              </a:lnSpc>
            </a:pPr>
            <a:r>
              <a:rPr lang="en-US" altLang="en-US"/>
              <a:t>Single-threaded process has one </a:t>
            </a:r>
            <a:r>
              <a:rPr lang="en-US" altLang="en-US" b="1">
                <a:solidFill>
                  <a:srgbClr val="3366FF"/>
                </a:solidFill>
              </a:rPr>
              <a:t>program counter</a:t>
            </a:r>
            <a:r>
              <a:rPr lang="en-US" altLang="en-US" sz="2000" b="1">
                <a:solidFill>
                  <a:srgbClr val="3366FF"/>
                </a:solidFill>
              </a:rPr>
              <a:t> </a:t>
            </a:r>
            <a:r>
              <a:rPr lang="en-US" altLang="en-US"/>
              <a:t>specifying location of next instruction to execute</a:t>
            </a:r>
          </a:p>
          <a:p>
            <a:pPr lvl="1">
              <a:lnSpc>
                <a:spcPct val="90000"/>
              </a:lnSpc>
            </a:pPr>
            <a:r>
              <a:rPr lang="en-US" altLang="en-US"/>
              <a:t>Process executes instructions sequentially, one at a time, until completion</a:t>
            </a:r>
          </a:p>
          <a:p>
            <a:pPr>
              <a:lnSpc>
                <a:spcPct val="90000"/>
              </a:lnSpc>
            </a:pPr>
            <a:r>
              <a:rPr lang="en-US" altLang="en-US"/>
              <a:t>Multi-threaded process has one program counter per thread</a:t>
            </a:r>
          </a:p>
          <a:p>
            <a:pPr>
              <a:lnSpc>
                <a:spcPct val="90000"/>
              </a:lnSpc>
            </a:pPr>
            <a:r>
              <a:rPr lang="en-US" altLang="en-US"/>
              <a:t>Typically system has many processes, some user, some operating system running concurrently on one or more CPUs</a:t>
            </a:r>
          </a:p>
          <a:p>
            <a:pPr lvl="1">
              <a:lnSpc>
                <a:spcPct val="90000"/>
              </a:lnSpc>
            </a:pPr>
            <a:r>
              <a:rPr lang="en-US" altLang="en-US"/>
              <a:t>Concurrency by multiplexing the CPUs among the processes / threads</a:t>
            </a:r>
          </a:p>
          <a:p>
            <a:pPr>
              <a:lnSpc>
                <a:spcPct val="90000"/>
              </a:lnSpc>
              <a:buFont typeface="Monotype Sorts" pitchFamily="-84" charset="2"/>
              <a:buNone/>
            </a:pPr>
            <a:endParaRPr lang="en-US"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885825" y="1587500"/>
            <a:ext cx="7670800" cy="4035425"/>
          </a:xfrm>
        </p:spPr>
        <p:txBody>
          <a:bodyPr/>
          <a:lstStyle/>
          <a:p>
            <a:pPr>
              <a:buFont typeface="Monotype Sorts" pitchFamily="-84" charset="2"/>
              <a:buNone/>
            </a:pPr>
            <a:r>
              <a:rPr lang="en-US" altLang="en-US"/>
              <a:t>     </a:t>
            </a:r>
          </a:p>
          <a:p>
            <a:r>
              <a:rPr lang="en-US" altLang="en-US"/>
              <a:t>Creating and deleting both user and system processes</a:t>
            </a:r>
          </a:p>
          <a:p>
            <a:r>
              <a:rPr lang="en-US" altLang="en-US"/>
              <a:t>Suspending and resuming processes</a:t>
            </a:r>
          </a:p>
          <a:p>
            <a:r>
              <a:rPr lang="en-US" altLang="en-US"/>
              <a:t>Providing mechanisms for process synchronization</a:t>
            </a:r>
          </a:p>
          <a:p>
            <a:r>
              <a:rPr lang="en-US" altLang="en-US"/>
              <a:t>Providing mechanisms for process communication</a:t>
            </a:r>
          </a:p>
          <a:p>
            <a:r>
              <a:rPr lang="en-US" altLang="en-US"/>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a:t>OS provides uniform, logical view of information storage</a:t>
            </a:r>
          </a:p>
          <a:p>
            <a:pPr lvl="1">
              <a:lnSpc>
                <a:spcPct val="90000"/>
              </a:lnSpc>
            </a:pPr>
            <a:r>
              <a:rPr lang="en-US" altLang="en-US"/>
              <a:t>Abstracts physical properties to logical storage unit  - </a:t>
            </a:r>
            <a:r>
              <a:rPr lang="en-US" altLang="en-US" b="1">
                <a:solidFill>
                  <a:srgbClr val="3366FF"/>
                </a:solidFill>
              </a:rPr>
              <a:t>file</a:t>
            </a:r>
          </a:p>
          <a:p>
            <a:pPr lvl="1">
              <a:lnSpc>
                <a:spcPct val="90000"/>
              </a:lnSpc>
            </a:pPr>
            <a:r>
              <a:rPr lang="en-US" altLang="en-US"/>
              <a:t>Each medium is controlled by device (i.e., disk drive, tape drive)</a:t>
            </a:r>
          </a:p>
          <a:p>
            <a:pPr lvl="2">
              <a:lnSpc>
                <a:spcPct val="90000"/>
              </a:lnSpc>
            </a:pPr>
            <a:r>
              <a:rPr lang="en-US" altLang="en-US"/>
              <a:t>Varying properties include access speed, capacity, data-transfer rate, access method (sequential or random)</a:t>
            </a:r>
          </a:p>
          <a:p>
            <a:pPr lvl="2">
              <a:lnSpc>
                <a:spcPct val="90000"/>
              </a:lnSpc>
            </a:pPr>
            <a:endParaRPr lang="en-US" altLang="en-US" sz="800"/>
          </a:p>
          <a:p>
            <a:pPr>
              <a:lnSpc>
                <a:spcPct val="90000"/>
              </a:lnSpc>
            </a:pPr>
            <a:r>
              <a:rPr lang="en-US" altLang="en-US"/>
              <a:t>File-System management</a:t>
            </a:r>
          </a:p>
          <a:p>
            <a:pPr lvl="1">
              <a:lnSpc>
                <a:spcPct val="90000"/>
              </a:lnSpc>
            </a:pPr>
            <a:r>
              <a:rPr lang="en-US" altLang="en-US"/>
              <a:t>Files usually organized into directories</a:t>
            </a:r>
          </a:p>
          <a:p>
            <a:pPr lvl="1">
              <a:lnSpc>
                <a:spcPct val="90000"/>
              </a:lnSpc>
            </a:pPr>
            <a:r>
              <a:rPr lang="en-US" altLang="en-US"/>
              <a:t>Access control on most systems to determine who can access what</a:t>
            </a:r>
          </a:p>
          <a:p>
            <a:pPr lvl="1">
              <a:lnSpc>
                <a:spcPct val="90000"/>
              </a:lnSpc>
            </a:pPr>
            <a:r>
              <a:rPr lang="en-US" altLang="en-US"/>
              <a:t>OS activities include</a:t>
            </a:r>
          </a:p>
          <a:p>
            <a:pPr lvl="2">
              <a:lnSpc>
                <a:spcPct val="90000"/>
              </a:lnSpc>
            </a:pPr>
            <a:r>
              <a:rPr lang="en-US" altLang="en-US"/>
              <a:t>Creating and deleting files and directories</a:t>
            </a:r>
          </a:p>
          <a:p>
            <a:pPr lvl="2">
              <a:lnSpc>
                <a:spcPct val="90000"/>
              </a:lnSpc>
            </a:pPr>
            <a:r>
              <a:rPr lang="en-US" altLang="en-US"/>
              <a:t>Primitives to manipulate files and directories</a:t>
            </a:r>
          </a:p>
          <a:p>
            <a:pPr lvl="2">
              <a:lnSpc>
                <a:spcPct val="90000"/>
              </a:lnSpc>
            </a:pPr>
            <a:r>
              <a:rPr lang="en-US" altLang="en-US"/>
              <a:t>Mapping files onto secondary storage</a:t>
            </a:r>
          </a:p>
          <a:p>
            <a:pPr lvl="2">
              <a:lnSpc>
                <a:spcPct val="90000"/>
              </a:lnSpc>
            </a:pPr>
            <a:r>
              <a:rPr lang="en-US" altLang="en-US"/>
              <a:t>Backup files onto stable (non-volatile) storage media</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615237" cy="4683125"/>
          </a:xfrm>
        </p:spPr>
        <p:txBody>
          <a:bodyPr/>
          <a:lstStyle/>
          <a:p>
            <a:r>
              <a:rPr lang="en-US" altLang="en-US"/>
              <a:t>Usually disks used to store data that does not fit in main memory or data that must be kept for a </a:t>
            </a:r>
            <a:r>
              <a:rPr lang="ja-JP" altLang="en-US"/>
              <a:t>“</a:t>
            </a:r>
            <a:r>
              <a:rPr lang="en-US" altLang="ja-JP"/>
              <a:t>long</a:t>
            </a:r>
            <a:r>
              <a:rPr lang="ja-JP" altLang="en-US"/>
              <a:t>”</a:t>
            </a:r>
            <a:r>
              <a:rPr lang="en-US" altLang="ja-JP"/>
              <a:t> period of time</a:t>
            </a:r>
          </a:p>
          <a:p>
            <a:r>
              <a:rPr lang="en-US" altLang="en-US"/>
              <a:t>Proper management is of central importance</a:t>
            </a:r>
          </a:p>
          <a:p>
            <a:r>
              <a:rPr lang="en-US" altLang="en-US"/>
              <a:t>Entire speed of computer operation hinges on disk subsystem and its algorithms</a:t>
            </a:r>
          </a:p>
          <a:p>
            <a:r>
              <a:rPr lang="en-US" altLang="en-US"/>
              <a:t>OS activities</a:t>
            </a:r>
          </a:p>
          <a:p>
            <a:pPr lvl="1"/>
            <a:r>
              <a:rPr lang="en-US" altLang="en-US"/>
              <a:t>Mounting and unmounting</a:t>
            </a:r>
          </a:p>
          <a:p>
            <a:pPr lvl="1"/>
            <a:r>
              <a:rPr lang="en-US" altLang="en-US"/>
              <a:t>Free-space management</a:t>
            </a:r>
          </a:p>
          <a:p>
            <a:pPr lvl="1"/>
            <a:r>
              <a:rPr lang="en-US" altLang="en-US"/>
              <a:t>Storage allocation</a:t>
            </a:r>
          </a:p>
          <a:p>
            <a:pPr lvl="1"/>
            <a:r>
              <a:rPr lang="en-US" altLang="en-US"/>
              <a:t>Disk scheduling</a:t>
            </a:r>
          </a:p>
          <a:p>
            <a:pPr lvl="1"/>
            <a:r>
              <a:rPr lang="en-US" altLang="en-US"/>
              <a:t>Partitioning</a:t>
            </a:r>
          </a:p>
          <a:p>
            <a:pPr lvl="1"/>
            <a:r>
              <a:rPr lang="en-US" altLang="en-US"/>
              <a:t>Protection</a:t>
            </a:r>
          </a:p>
          <a:p>
            <a:r>
              <a:rPr lang="en-US" altLang="en-US"/>
              <a:t>Some storage need not be fast</a:t>
            </a:r>
          </a:p>
          <a:p>
            <a:pPr lvl="1"/>
            <a:r>
              <a:rPr lang="en-US" altLang="en-US"/>
              <a:t>Tertiary storage includes optical storage, magnetic tape</a:t>
            </a:r>
          </a:p>
          <a:p>
            <a:pPr lvl="1"/>
            <a:r>
              <a:rPr lang="en-US" altLang="en-US"/>
              <a:t>Still must be managed – by OS or applications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8" y="1233488"/>
            <a:ext cx="7716837" cy="4910137"/>
          </a:xfrm>
        </p:spPr>
        <p:txBody>
          <a:bodyPr/>
          <a:lstStyle/>
          <a:p>
            <a:r>
              <a:rPr lang="en-US" altLang="en-US"/>
              <a:t>Important principle, performed at many levels in a computer (in hardware, operating system, software)</a:t>
            </a:r>
            <a:endParaRPr lang="en-US" altLang="en-US" sz="800"/>
          </a:p>
          <a:p>
            <a:r>
              <a:rPr lang="en-US" altLang="en-US"/>
              <a:t>Information in use copied from slower to faster storage temporarily</a:t>
            </a:r>
            <a:endParaRPr lang="en-US" altLang="en-US" sz="800"/>
          </a:p>
          <a:p>
            <a:r>
              <a:rPr lang="en-US" altLang="en-US"/>
              <a:t>Faster storage (cache) checked first to determine if information is there</a:t>
            </a:r>
          </a:p>
          <a:p>
            <a:pPr lvl="1"/>
            <a:r>
              <a:rPr lang="en-US" altLang="en-US"/>
              <a:t>If it is, information used directly from the cache (fast)</a:t>
            </a:r>
          </a:p>
          <a:p>
            <a:pPr lvl="1"/>
            <a:r>
              <a:rPr lang="en-US" altLang="en-US"/>
              <a:t>If not, data copied to cache and used there</a:t>
            </a:r>
            <a:endParaRPr lang="en-US" altLang="en-US" sz="800"/>
          </a:p>
          <a:p>
            <a:r>
              <a:rPr lang="en-US" altLang="en-US"/>
              <a:t>Cache smaller than storage being cached</a:t>
            </a:r>
          </a:p>
          <a:p>
            <a:pPr lvl="1"/>
            <a:r>
              <a:rPr lang="en-US" altLang="en-US"/>
              <a:t>Cache management important design problem</a:t>
            </a:r>
          </a:p>
          <a:p>
            <a:pPr lvl="1"/>
            <a:r>
              <a:rPr lang="en-US" altLang="en-US"/>
              <a:t>Cache size and replacement policy</a:t>
            </a:r>
          </a:p>
          <a:p>
            <a:pPr>
              <a:buFont typeface="Monotype Sorts" pitchFamily="-84" charset="2"/>
              <a:buNone/>
            </a:pPr>
            <a:endParaRPr lang="en-US"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211138"/>
            <a:ext cx="8531225" cy="576262"/>
          </a:xfrm>
        </p:spPr>
        <p:txBody>
          <a:bodyPr/>
          <a:lstStyle/>
          <a:p>
            <a:pPr eaLnBrk="1" hangingPunct="1"/>
            <a:r>
              <a:rPr lang="en-US" altLang="en-US" sz="300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135063" y="211138"/>
            <a:ext cx="7477125" cy="576262"/>
          </a:xfrm>
        </p:spPr>
        <p:txBody>
          <a:bodyPr/>
          <a:lstStyle/>
          <a:p>
            <a:pPr eaLnBrk="1" hangingPunct="1"/>
            <a:r>
              <a:rPr lang="en-US" altLang="en-US" sz="280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740650" cy="4530725"/>
          </a:xfrm>
        </p:spPr>
        <p:txBody>
          <a:bodyPr/>
          <a:lstStyle/>
          <a:p>
            <a:r>
              <a:rPr lang="en-US" altLang="en-US"/>
              <a:t>Multitasking environments must be careful to use most recent value, no matter where it is stored in the storage hierarchy</a:t>
            </a:r>
            <a:br>
              <a:rPr lang="en-US" altLang="en-US"/>
            </a:br>
            <a:br>
              <a:rPr lang="en-US" altLang="en-US"/>
            </a:br>
            <a:br>
              <a:rPr lang="en-US" altLang="en-US"/>
            </a:br>
            <a:br>
              <a:rPr lang="en-US" altLang="en-US"/>
            </a:br>
            <a:br>
              <a:rPr lang="en-US" altLang="en-US"/>
            </a:br>
            <a:br>
              <a:rPr lang="en-US" altLang="en-US"/>
            </a:br>
            <a:endParaRPr lang="en-US" altLang="en-US"/>
          </a:p>
          <a:p>
            <a:r>
              <a:rPr lang="en-US" altLang="en-US"/>
              <a:t>Multiprocessor environment must provide </a:t>
            </a:r>
            <a:r>
              <a:rPr lang="en-US" altLang="en-US" b="1">
                <a:solidFill>
                  <a:srgbClr val="3366FF"/>
                </a:solidFill>
              </a:rPr>
              <a:t>cache coherency </a:t>
            </a:r>
            <a:r>
              <a:rPr lang="en-US" altLang="en-US"/>
              <a:t>in hardware such that all CPUs have the most recent value in their cache</a:t>
            </a:r>
            <a:endParaRPr lang="en-US" altLang="en-US" sz="800"/>
          </a:p>
          <a:p>
            <a:r>
              <a:rPr lang="en-US" altLang="en-US"/>
              <a:t>Distributed environment situation even more complex</a:t>
            </a:r>
          </a:p>
          <a:p>
            <a:pPr lvl="1"/>
            <a:r>
              <a:rPr lang="en-US" altLang="en-US"/>
              <a:t>Several copies of a datum can exist</a:t>
            </a:r>
          </a:p>
          <a:p>
            <a:pPr lvl="1"/>
            <a:r>
              <a:rPr lang="en-US" altLang="en-US"/>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450" y="2154238"/>
            <a:ext cx="7805738" cy="957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b="1">
                <a:solidFill>
                  <a:srgbClr val="3366FF"/>
                </a:solidFill>
              </a:rPr>
              <a:t>Protection </a:t>
            </a:r>
            <a:r>
              <a:rPr lang="en-US" altLang="en-US"/>
              <a:t>– any mechanism for controlling access of processes or users to resources defined by the OS</a:t>
            </a:r>
            <a:endParaRPr lang="en-US" altLang="en-US" sz="800"/>
          </a:p>
          <a:p>
            <a:pPr>
              <a:lnSpc>
                <a:spcPct val="90000"/>
              </a:lnSpc>
            </a:pPr>
            <a:r>
              <a:rPr lang="en-US" altLang="en-US" b="1">
                <a:solidFill>
                  <a:srgbClr val="3366FF"/>
                </a:solidFill>
              </a:rPr>
              <a:t>Security </a:t>
            </a:r>
            <a:r>
              <a:rPr lang="en-US" altLang="en-US"/>
              <a:t>– defense of the system against internal and external attacks</a:t>
            </a:r>
          </a:p>
          <a:p>
            <a:pPr lvl="1">
              <a:lnSpc>
                <a:spcPct val="90000"/>
              </a:lnSpc>
            </a:pPr>
            <a:r>
              <a:rPr lang="en-US" altLang="en-US"/>
              <a:t>Huge range, including denial-of-service, worms, viruses, identity theft, theft of service</a:t>
            </a:r>
            <a:endParaRPr lang="en-US" altLang="en-US" sz="800"/>
          </a:p>
          <a:p>
            <a:pPr>
              <a:lnSpc>
                <a:spcPct val="90000"/>
              </a:lnSpc>
            </a:pPr>
            <a:r>
              <a:rPr lang="en-US" altLang="en-US"/>
              <a:t>Systems generally first distinguish among users, to determine who can do what</a:t>
            </a:r>
          </a:p>
          <a:p>
            <a:pPr lvl="1">
              <a:lnSpc>
                <a:spcPct val="90000"/>
              </a:lnSpc>
            </a:pPr>
            <a:r>
              <a:rPr lang="en-US" altLang="en-US"/>
              <a:t>User identities (</a:t>
            </a:r>
            <a:r>
              <a:rPr lang="en-US" altLang="en-US" b="1">
                <a:solidFill>
                  <a:srgbClr val="3366FF"/>
                </a:solidFill>
              </a:rPr>
              <a:t>user IDs</a:t>
            </a:r>
            <a:r>
              <a:rPr lang="en-US" altLang="en-US"/>
              <a:t>, security IDs) include name and associated number, one per user</a:t>
            </a:r>
          </a:p>
          <a:p>
            <a:pPr lvl="1">
              <a:lnSpc>
                <a:spcPct val="90000"/>
              </a:lnSpc>
            </a:pPr>
            <a:r>
              <a:rPr lang="en-US" altLang="en-US"/>
              <a:t>User ID then associated with all files, processes of that user to determine access control</a:t>
            </a:r>
          </a:p>
          <a:p>
            <a:pPr lvl="1">
              <a:lnSpc>
                <a:spcPct val="90000"/>
              </a:lnSpc>
            </a:pPr>
            <a:r>
              <a:rPr lang="en-US" altLang="en-US"/>
              <a:t>Group identifier (</a:t>
            </a:r>
            <a:r>
              <a:rPr lang="en-US" altLang="en-US" b="1">
                <a:solidFill>
                  <a:srgbClr val="3366FF"/>
                </a:solidFill>
              </a:rPr>
              <a:t>group ID</a:t>
            </a:r>
            <a:r>
              <a:rPr lang="en-US" altLang="en-US"/>
              <a:t>) allows set of users to be defined and controls managed, then also associated with each process, file</a:t>
            </a:r>
          </a:p>
          <a:p>
            <a:pPr lvl="1">
              <a:lnSpc>
                <a:spcPct val="90000"/>
              </a:lnSpc>
            </a:pPr>
            <a:r>
              <a:rPr lang="en-US" altLang="en-US" b="1">
                <a:solidFill>
                  <a:srgbClr val="3366FF"/>
                </a:solidFill>
              </a:rPr>
              <a:t>Privilege escalation </a:t>
            </a:r>
            <a:r>
              <a:rPr lang="en-US" altLang="en-US"/>
              <a:t>allows user to change to effective ID with more rights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740650" cy="4530725"/>
          </a:xfrm>
        </p:spPr>
        <p:txBody>
          <a:bodyPr/>
          <a:lstStyle/>
          <a:p>
            <a:r>
              <a:rPr lang="en-US" altLang="en-US"/>
              <a:t>Allows operating systems to run applications within other OSes</a:t>
            </a:r>
          </a:p>
          <a:p>
            <a:pPr lvl="1"/>
            <a:r>
              <a:rPr lang="en-US" altLang="en-US"/>
              <a:t>Vast and growing industry</a:t>
            </a:r>
            <a:endParaRPr lang="en-US" altLang="en-US" sz="800"/>
          </a:p>
          <a:p>
            <a:r>
              <a:rPr lang="en-US" altLang="en-US" b="1">
                <a:solidFill>
                  <a:srgbClr val="3366FF"/>
                </a:solidFill>
              </a:rPr>
              <a:t>Emulation</a:t>
            </a:r>
            <a:r>
              <a:rPr lang="en-US" altLang="en-US"/>
              <a:t> used when source CPU type different from target type (i.e. PowerPC to Intel x86)</a:t>
            </a:r>
          </a:p>
          <a:p>
            <a:pPr lvl="1"/>
            <a:r>
              <a:rPr lang="en-US" altLang="en-US"/>
              <a:t>Generally slowest method</a:t>
            </a:r>
          </a:p>
          <a:p>
            <a:pPr lvl="1"/>
            <a:r>
              <a:rPr lang="en-US" altLang="en-US"/>
              <a:t>When computer language not compiled to native code – </a:t>
            </a:r>
            <a:r>
              <a:rPr lang="en-US" altLang="en-US" b="1">
                <a:solidFill>
                  <a:srgbClr val="3366FF"/>
                </a:solidFill>
              </a:rPr>
              <a:t>Interpretation</a:t>
            </a:r>
          </a:p>
          <a:p>
            <a:r>
              <a:rPr lang="en-US" altLang="en-US" b="1">
                <a:solidFill>
                  <a:srgbClr val="3366FF"/>
                </a:solidFill>
              </a:rPr>
              <a:t>Virtualization</a:t>
            </a:r>
            <a:r>
              <a:rPr lang="en-US" altLang="en-US"/>
              <a:t> – OS natively compiled for CPU, running </a:t>
            </a:r>
            <a:r>
              <a:rPr lang="en-US" altLang="en-US" b="1">
                <a:solidFill>
                  <a:srgbClr val="3366FF"/>
                </a:solidFill>
              </a:rPr>
              <a:t>guest</a:t>
            </a:r>
            <a:r>
              <a:rPr lang="en-US" altLang="en-US"/>
              <a:t> OSes  also natively compiled </a:t>
            </a:r>
          </a:p>
          <a:p>
            <a:pPr lvl="1"/>
            <a:r>
              <a:rPr lang="en-US" altLang="en-US"/>
              <a:t>Consider VMware running WinXP guests, each running applications, all on native WinXP </a:t>
            </a:r>
            <a:r>
              <a:rPr lang="en-US" altLang="en-US" b="1">
                <a:solidFill>
                  <a:srgbClr val="3366FF"/>
                </a:solidFill>
              </a:rPr>
              <a:t>host</a:t>
            </a:r>
            <a:r>
              <a:rPr lang="en-US" altLang="en-US"/>
              <a:t> OS</a:t>
            </a:r>
          </a:p>
          <a:p>
            <a:pPr lvl="1"/>
            <a:r>
              <a:rPr lang="en-US" altLang="en-US" b="1">
                <a:solidFill>
                  <a:srgbClr val="3366FF"/>
                </a:solidFill>
              </a:rPr>
              <a:t>VMM</a:t>
            </a:r>
            <a:r>
              <a:rPr lang="en-US" altLang="en-US"/>
              <a:t> (virtual machine Manager) provides virtualization services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233488"/>
            <a:ext cx="7712075" cy="4530725"/>
          </a:xfrm>
        </p:spPr>
        <p:txBody>
          <a:bodyPr/>
          <a:lstStyle/>
          <a:p>
            <a:r>
              <a:rPr lang="en-US" altLang="en-US"/>
              <a:t>Use cases involve laptops and desktops running multiple OSes for exploration or compatibility</a:t>
            </a:r>
          </a:p>
          <a:p>
            <a:pPr lvl="1"/>
            <a:r>
              <a:rPr lang="en-US" altLang="en-US"/>
              <a:t>Apple laptop running Mac OS X host, Windows as a guest</a:t>
            </a:r>
          </a:p>
          <a:p>
            <a:pPr lvl="1"/>
            <a:r>
              <a:rPr lang="en-US" altLang="en-US"/>
              <a:t>Developing apps for multiple OSes without having multiple systems</a:t>
            </a:r>
          </a:p>
          <a:p>
            <a:pPr lvl="1"/>
            <a:r>
              <a:rPr lang="en-US" altLang="en-US"/>
              <a:t>QA testing applications without having multiple systems</a:t>
            </a:r>
          </a:p>
          <a:p>
            <a:pPr lvl="1"/>
            <a:r>
              <a:rPr lang="en-US" altLang="en-US"/>
              <a:t>Executing and managing compute environments within data centers</a:t>
            </a:r>
          </a:p>
          <a:p>
            <a:r>
              <a:rPr lang="en-US" altLang="en-US"/>
              <a:t>VMM can run natively, in which case they are also the host</a:t>
            </a:r>
          </a:p>
          <a:p>
            <a:pPr lvl="1"/>
            <a:r>
              <a:rPr lang="en-US" altLang="en-US"/>
              <a:t>There is no general purpose host then (VMware ESX and Citrix XenServer)</a:t>
            </a:r>
          </a:p>
          <a:p>
            <a:pPr lvl="2"/>
            <a:endParaRPr lang="en-US" alt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120775" y="192088"/>
            <a:ext cx="7645400" cy="601662"/>
          </a:xfrm>
        </p:spPr>
        <p:txBody>
          <a:bodyPr/>
          <a:lstStyle/>
          <a:p>
            <a:pPr eaLnBrk="1" hangingPunct="1"/>
            <a:r>
              <a:rPr lang="en-US" altLang="en-US" sz="3000"/>
              <a:t>Computing Environments - Virtualization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207963"/>
            <a:ext cx="7653337" cy="576262"/>
          </a:xfrm>
        </p:spPr>
        <p:txBody>
          <a:bodyPr/>
          <a:lstStyle/>
          <a:p>
            <a:r>
              <a:rPr lang="en-US" altLang="en-US"/>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a:t>Distributed computiing</a:t>
            </a:r>
          </a:p>
          <a:p>
            <a:pPr lvl="1"/>
            <a:r>
              <a:rPr lang="en-US" altLang="en-US"/>
              <a:t>Collection of separate, possibly heterogeneous, systems networked together</a:t>
            </a:r>
          </a:p>
          <a:p>
            <a:pPr lvl="2"/>
            <a:r>
              <a:rPr lang="en-US" altLang="en-US" b="1">
                <a:solidFill>
                  <a:srgbClr val="3366FF"/>
                </a:solidFill>
              </a:rPr>
              <a:t>Network</a:t>
            </a:r>
            <a:r>
              <a:rPr lang="en-US" altLang="en-US"/>
              <a:t> is a communications path, </a:t>
            </a:r>
            <a:r>
              <a:rPr lang="en-US" altLang="en-US" b="1">
                <a:solidFill>
                  <a:srgbClr val="3366FF"/>
                </a:solidFill>
              </a:rPr>
              <a:t>TCP/IP </a:t>
            </a:r>
            <a:r>
              <a:rPr lang="en-US" altLang="en-US"/>
              <a:t>most common</a:t>
            </a:r>
          </a:p>
          <a:p>
            <a:pPr lvl="3"/>
            <a:r>
              <a:rPr lang="en-US" altLang="en-US" b="1">
                <a:solidFill>
                  <a:srgbClr val="3366FF"/>
                </a:solidFill>
              </a:rPr>
              <a:t>Local Area Network </a:t>
            </a:r>
            <a:r>
              <a:rPr lang="en-US" altLang="en-US"/>
              <a:t>(</a:t>
            </a:r>
            <a:r>
              <a:rPr lang="en-US" altLang="en-US" b="1">
                <a:solidFill>
                  <a:srgbClr val="3366FF"/>
                </a:solidFill>
              </a:rPr>
              <a:t>LAN</a:t>
            </a:r>
            <a:r>
              <a:rPr lang="en-US" altLang="en-US"/>
              <a:t>)</a:t>
            </a:r>
          </a:p>
          <a:p>
            <a:pPr lvl="3"/>
            <a:r>
              <a:rPr lang="en-US" altLang="en-US" b="1">
                <a:solidFill>
                  <a:srgbClr val="3366FF"/>
                </a:solidFill>
              </a:rPr>
              <a:t>Wide Area Network </a:t>
            </a:r>
            <a:r>
              <a:rPr lang="en-US" altLang="en-US"/>
              <a:t>(</a:t>
            </a:r>
            <a:r>
              <a:rPr lang="en-US" altLang="en-US" b="1">
                <a:solidFill>
                  <a:srgbClr val="3366FF"/>
                </a:solidFill>
              </a:rPr>
              <a:t>WAN</a:t>
            </a:r>
            <a:r>
              <a:rPr lang="en-US" altLang="en-US"/>
              <a:t>)</a:t>
            </a:r>
          </a:p>
          <a:p>
            <a:pPr lvl="3"/>
            <a:r>
              <a:rPr lang="en-US" altLang="en-US" b="1">
                <a:solidFill>
                  <a:srgbClr val="3366FF"/>
                </a:solidFill>
              </a:rPr>
              <a:t>Metropolitan Area Network </a:t>
            </a:r>
            <a:r>
              <a:rPr lang="en-US" altLang="en-US"/>
              <a:t>(</a:t>
            </a:r>
            <a:r>
              <a:rPr lang="en-US" altLang="en-US" b="1">
                <a:solidFill>
                  <a:srgbClr val="3366FF"/>
                </a:solidFill>
              </a:rPr>
              <a:t>MAN</a:t>
            </a:r>
            <a:r>
              <a:rPr lang="en-US" altLang="en-US"/>
              <a:t>)</a:t>
            </a:r>
            <a:endParaRPr lang="en-US" altLang="en-US" b="1">
              <a:solidFill>
                <a:srgbClr val="3366FF"/>
              </a:solidFill>
            </a:endParaRPr>
          </a:p>
          <a:p>
            <a:pPr lvl="3"/>
            <a:r>
              <a:rPr lang="en-US" altLang="en-US" b="1">
                <a:solidFill>
                  <a:srgbClr val="3366FF"/>
                </a:solidFill>
              </a:rPr>
              <a:t>Personal Area Network </a:t>
            </a:r>
            <a:r>
              <a:rPr lang="en-US" altLang="en-US"/>
              <a:t>(</a:t>
            </a:r>
            <a:r>
              <a:rPr lang="en-US" altLang="en-US" b="1">
                <a:solidFill>
                  <a:srgbClr val="3366FF"/>
                </a:solidFill>
              </a:rPr>
              <a:t>PAN</a:t>
            </a:r>
            <a:r>
              <a:rPr lang="en-US" altLang="en-US"/>
              <a:t>)</a:t>
            </a:r>
          </a:p>
          <a:p>
            <a:pPr lvl="1"/>
            <a:r>
              <a:rPr lang="en-US" altLang="en-US" b="1">
                <a:solidFill>
                  <a:srgbClr val="3366FF"/>
                </a:solidFill>
              </a:rPr>
              <a:t>Network Operating System </a:t>
            </a:r>
            <a:r>
              <a:rPr lang="en-US" altLang="en-US"/>
              <a:t>provides features between systems across network</a:t>
            </a:r>
          </a:p>
          <a:p>
            <a:pPr lvl="2"/>
            <a:r>
              <a:rPr lang="en-US" altLang="en-US"/>
              <a:t>Communication scheme allows systems to exchange messages</a:t>
            </a:r>
          </a:p>
          <a:p>
            <a:pPr lvl="2"/>
            <a:r>
              <a:rPr lang="en-US" altLang="en-US"/>
              <a:t>Illusion of a single system</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buFont typeface="Monotype Sorts" charset="0"/>
              <a:buChar char="n"/>
              <a:defRPr/>
            </a:pPr>
            <a:r>
              <a:rPr lang="en-US" dirty="0">
                <a:ea typeface="ＭＳ Ｐゴシック" charset="-128"/>
              </a:rPr>
              <a:t>Many similar to standard programming data structures</a:t>
            </a:r>
          </a:p>
          <a:p>
            <a:pPr>
              <a:buFont typeface="Monotype Sorts" charset="0"/>
              <a:buChar char="n"/>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87166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a:solidFill>
                  <a:srgbClr val="3366FF"/>
                </a:solidFill>
              </a:rPr>
              <a:t>Binary search tree</a:t>
            </a:r>
            <a:br>
              <a:rPr lang="en-US" altLang="en-US" sz="1800"/>
            </a:br>
            <a:r>
              <a:rPr lang="en-US" altLang="en-US" sz="1800"/>
              <a:t>left &lt;= right</a:t>
            </a:r>
          </a:p>
          <a:p>
            <a:pPr lvl="1"/>
            <a:r>
              <a:rPr lang="en-US" altLang="en-US" sz="1800"/>
              <a:t>Search performance is </a:t>
            </a:r>
            <a:r>
              <a:rPr lang="en-US" altLang="en-US" sz="1800" i="1"/>
              <a:t>O(n)</a:t>
            </a:r>
          </a:p>
          <a:p>
            <a:pPr lvl="1"/>
            <a:r>
              <a:rPr lang="en-US" altLang="en-US" sz="1800" b="1">
                <a:solidFill>
                  <a:srgbClr val="3366FF"/>
                </a:solidFill>
              </a:rPr>
              <a:t>Balanced binary search tree </a:t>
            </a:r>
            <a:r>
              <a:rPr lang="en-US" altLang="en-US" sz="1800"/>
              <a:t>is </a:t>
            </a:r>
            <a:r>
              <a:rPr lang="en-US" altLang="en-US" sz="1800" i="1"/>
              <a:t>O(lg n)</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a:solidFill>
                  <a:srgbClr val="3366FF"/>
                </a:solidFill>
              </a:rPr>
              <a:t>Hash function </a:t>
            </a:r>
            <a:r>
              <a:rPr lang="en-US" altLang="en-US" sz="1800"/>
              <a:t>can create a</a:t>
            </a:r>
            <a:r>
              <a:rPr lang="en-US" altLang="en-US" sz="1800" b="1">
                <a:solidFill>
                  <a:srgbClr val="3366FF"/>
                </a:solidFill>
              </a:rPr>
              <a:t> hash map</a:t>
            </a: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endParaRPr lang="en-US" altLang="en-US" sz="1800" b="1" i="1">
              <a:solidFill>
                <a:srgbClr val="3366FF"/>
              </a:solidFill>
            </a:endParaRPr>
          </a:p>
          <a:p>
            <a:pPr>
              <a:buFont typeface="Monotype Sorts" pitchFamily="-84" charset="2"/>
              <a:buNone/>
            </a:pPr>
            <a:endParaRPr lang="en-US" altLang="en-US" sz="1800" b="1" i="1">
              <a:solidFill>
                <a:srgbClr val="3366FF"/>
              </a:solidFill>
            </a:endParaRPr>
          </a:p>
          <a:p>
            <a:r>
              <a:rPr lang="en-US" altLang="en-US" sz="1800" b="1">
                <a:solidFill>
                  <a:srgbClr val="3366FF"/>
                </a:solidFill>
              </a:rPr>
              <a:t>Bitmap</a:t>
            </a:r>
            <a:r>
              <a:rPr lang="en-US" altLang="en-US" sz="1800"/>
              <a:t> – string of </a:t>
            </a:r>
            <a:r>
              <a:rPr lang="en-US" altLang="en-US" sz="1800" i="1"/>
              <a:t>n</a:t>
            </a:r>
            <a:r>
              <a:rPr lang="en-US" altLang="en-US" sz="1800"/>
              <a:t> binary digits representing the status of </a:t>
            </a:r>
            <a:r>
              <a:rPr lang="en-US" altLang="en-US" sz="1800" i="1"/>
              <a:t>n</a:t>
            </a:r>
            <a:r>
              <a:rPr lang="en-US" altLang="en-US" sz="1800"/>
              <a:t> items</a:t>
            </a:r>
          </a:p>
          <a:p>
            <a:r>
              <a:rPr lang="en-US" altLang="en-US" sz="1800"/>
              <a:t>Linux data structures defined in </a:t>
            </a:r>
            <a:r>
              <a:rPr lang="en-US" altLang="en-US" sz="1800" b="1" i="1"/>
              <a:t>include</a:t>
            </a:r>
            <a:r>
              <a:rPr lang="en-US" altLang="en-US" sz="1800"/>
              <a:t> files </a:t>
            </a:r>
            <a:r>
              <a:rPr lang="en-US" altLang="en-US" sz="1800">
                <a:latin typeface="Courier New" panose="02070309020205020404" pitchFamily="49" charset="0"/>
                <a:cs typeface="Courier New" panose="02070309020205020404" pitchFamily="49" charset="0"/>
              </a:rPr>
              <a:t>&lt;linux/list.h&gt;, &lt;linux/kfifo.h&gt;, &lt;linux/rbtree.h&gt;</a:t>
            </a:r>
          </a:p>
          <a:p>
            <a:endParaRPr lang="en-US" altLang="en-US"/>
          </a:p>
          <a:p>
            <a:endParaRPr lang="en-US" altLang="en-US"/>
          </a:p>
          <a:p>
            <a:endParaRPr lang="en-US" altLang="en-US"/>
          </a:p>
          <a:p>
            <a:endParaRPr lang="en-US" altLang="en-US"/>
          </a:p>
          <a:p>
            <a:endParaRPr lang="en-US" altLang="en-US"/>
          </a:p>
          <a:p>
            <a:endParaRPr lang="en-US" altLang="en-US"/>
          </a:p>
          <a:p>
            <a:endParaRPr lang="en-US" altLang="en-US"/>
          </a:p>
          <a:p>
            <a:pPr>
              <a:buFont typeface="Monotype Sorts" pitchFamily="-84" charset="2"/>
              <a:buNone/>
            </a:pPr>
            <a:endParaRPr lang="en-US" altLang="en-US"/>
          </a:p>
          <a:p>
            <a:endParaRPr lang="en-US" altLang="en-US"/>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819150" y="171450"/>
            <a:ext cx="8016875" cy="622300"/>
          </a:xfrm>
        </p:spPr>
        <p:txBody>
          <a:bodyPr/>
          <a:lstStyle/>
          <a:p>
            <a:r>
              <a:rPr lang="en-US" altLang="en-US" sz="3000"/>
              <a:t>Computing Environments - 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0" y="1296988"/>
            <a:ext cx="7718425" cy="4371975"/>
          </a:xfrm>
        </p:spPr>
        <p:txBody>
          <a:bodyPr/>
          <a:lstStyle/>
          <a:p>
            <a:r>
              <a:rPr lang="en-US" altLang="en-US"/>
              <a:t>Stand-alone general purpose machines</a:t>
            </a:r>
          </a:p>
          <a:p>
            <a:r>
              <a:rPr lang="en-US" altLang="en-US"/>
              <a:t>But blurred as most systems interconnect with others (i.e., the Internet)</a:t>
            </a:r>
          </a:p>
          <a:p>
            <a:r>
              <a:rPr lang="en-US" altLang="en-US" b="1">
                <a:solidFill>
                  <a:srgbClr val="3366FF"/>
                </a:solidFill>
              </a:rPr>
              <a:t>Portals</a:t>
            </a:r>
            <a:r>
              <a:rPr lang="en-US" altLang="en-US"/>
              <a:t> provide web access to internal systems</a:t>
            </a:r>
          </a:p>
          <a:p>
            <a:r>
              <a:rPr lang="en-US" altLang="en-US" b="1">
                <a:solidFill>
                  <a:srgbClr val="3366FF"/>
                </a:solidFill>
              </a:rPr>
              <a:t>Network computers </a:t>
            </a:r>
            <a:r>
              <a:rPr lang="en-US" altLang="en-US"/>
              <a:t>(</a:t>
            </a:r>
            <a:r>
              <a:rPr lang="en-US" altLang="en-US" b="1">
                <a:solidFill>
                  <a:srgbClr val="3366FF"/>
                </a:solidFill>
              </a:rPr>
              <a:t>thin clients</a:t>
            </a:r>
            <a:r>
              <a:rPr lang="en-US" altLang="en-US"/>
              <a:t>) are like Web terminals</a:t>
            </a:r>
          </a:p>
          <a:p>
            <a:r>
              <a:rPr lang="en-US" altLang="en-US"/>
              <a:t>Mobile computers interconnect via </a:t>
            </a:r>
            <a:r>
              <a:rPr lang="en-US" altLang="en-US" b="1">
                <a:solidFill>
                  <a:srgbClr val="3366FF"/>
                </a:solidFill>
              </a:rPr>
              <a:t>wireless networks</a:t>
            </a:r>
          </a:p>
          <a:p>
            <a:r>
              <a:rPr lang="en-US" altLang="en-US"/>
              <a:t>Networking becoming ubiquitous – even home systems use </a:t>
            </a:r>
            <a:r>
              <a:rPr lang="en-US" altLang="en-US" b="1">
                <a:solidFill>
                  <a:srgbClr val="3366FF"/>
                </a:solidFill>
              </a:rPr>
              <a:t>firewalls</a:t>
            </a:r>
            <a:r>
              <a:rPr lang="en-US" altLang="en-US"/>
              <a:t> to protect home computers from Internet attacks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a:t>Computing Environments - Mobile</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362075"/>
            <a:ext cx="7642225" cy="4291013"/>
          </a:xfrm>
        </p:spPr>
        <p:txBody>
          <a:bodyPr/>
          <a:lstStyle/>
          <a:p>
            <a:r>
              <a:rPr lang="en-US" altLang="en-US"/>
              <a:t>Handheld smartphones, tablets, etc.</a:t>
            </a:r>
          </a:p>
          <a:p>
            <a:r>
              <a:rPr lang="en-US" altLang="en-US"/>
              <a:t>What is the functional difference between them and a “traditional” laptop?</a:t>
            </a:r>
          </a:p>
          <a:p>
            <a:r>
              <a:rPr lang="en-US" altLang="en-US"/>
              <a:t>Extra feature – more OS features (GPS, gyroscope)</a:t>
            </a:r>
          </a:p>
          <a:p>
            <a:r>
              <a:rPr lang="en-US" altLang="en-US"/>
              <a:t>Allows new types of apps like </a:t>
            </a:r>
            <a:r>
              <a:rPr lang="en-US" altLang="en-US" b="1" i="1"/>
              <a:t>augmented reality</a:t>
            </a:r>
          </a:p>
          <a:p>
            <a:r>
              <a:rPr lang="en-US" altLang="en-US"/>
              <a:t>Use IEEE 802.11 wireless, or cellular data networks for connectivity</a:t>
            </a:r>
          </a:p>
          <a:p>
            <a:r>
              <a:rPr lang="en-US" altLang="en-US"/>
              <a:t>Leaders are </a:t>
            </a:r>
            <a:r>
              <a:rPr lang="en-US" altLang="en-US" b="1">
                <a:solidFill>
                  <a:srgbClr val="3366FF"/>
                </a:solidFill>
              </a:rPr>
              <a:t>Apple iOS </a:t>
            </a:r>
            <a:r>
              <a:rPr lang="en-US" altLang="en-US"/>
              <a:t>and </a:t>
            </a:r>
            <a:r>
              <a:rPr lang="en-US" altLang="en-US" b="1">
                <a:solidFill>
                  <a:srgbClr val="3366FF"/>
                </a:solidFill>
              </a:rPr>
              <a:t>Google Android</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207963"/>
            <a:ext cx="7192962" cy="576262"/>
          </a:xfrm>
        </p:spPr>
        <p:txBody>
          <a:bodyPr/>
          <a:lstStyle/>
          <a:p>
            <a:pPr eaLnBrk="1" hangingPunct="1"/>
            <a:r>
              <a:rPr lang="en-US" altLang="en-US" sz="2800"/>
              <a:t>Computing Environments – Client-Server</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a:t>Client-Server Computing</a:t>
            </a:r>
          </a:p>
          <a:p>
            <a:pPr lvl="1">
              <a:lnSpc>
                <a:spcPct val="90000"/>
              </a:lnSpc>
              <a:buSzPct val="80000"/>
            </a:pPr>
            <a:r>
              <a:rPr lang="en-US" altLang="en-US"/>
              <a:t>Dumb terminals supplanted by smart PCs</a:t>
            </a:r>
          </a:p>
          <a:p>
            <a:pPr lvl="1">
              <a:lnSpc>
                <a:spcPct val="90000"/>
              </a:lnSpc>
              <a:buSzPct val="80000"/>
            </a:pPr>
            <a:r>
              <a:rPr lang="en-US" altLang="en-US"/>
              <a:t>Many systems now </a:t>
            </a:r>
            <a:r>
              <a:rPr lang="en-US" altLang="en-US" b="1">
                <a:solidFill>
                  <a:srgbClr val="3366FF"/>
                </a:solidFill>
              </a:rPr>
              <a:t>servers</a:t>
            </a:r>
            <a:r>
              <a:rPr lang="en-US" altLang="en-US"/>
              <a:t>, responding to requests generated by </a:t>
            </a:r>
            <a:r>
              <a:rPr lang="en-US" altLang="en-US" b="1">
                <a:solidFill>
                  <a:srgbClr val="3366FF"/>
                </a:solidFill>
              </a:rPr>
              <a:t>clients</a:t>
            </a:r>
          </a:p>
          <a:p>
            <a:pPr lvl="2">
              <a:lnSpc>
                <a:spcPct val="90000"/>
              </a:lnSpc>
            </a:pPr>
            <a:r>
              <a:rPr lang="en-US" altLang="en-US" b="1">
                <a:solidFill>
                  <a:srgbClr val="3366FF"/>
                </a:solidFill>
              </a:rPr>
              <a:t>Compute-server system </a:t>
            </a:r>
            <a:r>
              <a:rPr lang="en-US" altLang="en-US"/>
              <a:t>provides an interface to client to request services (i.e., database)</a:t>
            </a:r>
          </a:p>
          <a:p>
            <a:pPr lvl="2">
              <a:lnSpc>
                <a:spcPct val="90000"/>
              </a:lnSpc>
            </a:pPr>
            <a:r>
              <a:rPr lang="en-US" altLang="en-US" b="1">
                <a:solidFill>
                  <a:srgbClr val="3366FF"/>
                </a:solidFill>
              </a:rPr>
              <a:t>File-server system </a:t>
            </a:r>
            <a:r>
              <a:rPr lang="en-US" altLang="en-US"/>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805238"/>
            <a:ext cx="4610100"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212725"/>
            <a:ext cx="7394575" cy="576263"/>
          </a:xfrm>
        </p:spPr>
        <p:txBody>
          <a:bodyPr/>
          <a:lstStyle/>
          <a:p>
            <a:pPr eaLnBrk="1" hangingPunct="1"/>
            <a:r>
              <a:rPr lang="en-US" altLang="en-US" sz="2800"/>
              <a:t>Computing Environments - 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a:t>Another model of distributed system</a:t>
            </a:r>
          </a:p>
          <a:p>
            <a:r>
              <a:rPr lang="en-US" altLang="en-US"/>
              <a:t>P2P does not distinguish clients and servers</a:t>
            </a:r>
          </a:p>
          <a:p>
            <a:pPr lvl="1"/>
            <a:r>
              <a:rPr lang="en-US" altLang="en-US"/>
              <a:t>Instead all nodes are considered peers</a:t>
            </a:r>
          </a:p>
          <a:p>
            <a:pPr lvl="1"/>
            <a:r>
              <a:rPr lang="en-US" altLang="en-US"/>
              <a:t>May each act as client, server or both</a:t>
            </a:r>
          </a:p>
          <a:p>
            <a:pPr lvl="1"/>
            <a:r>
              <a:rPr lang="en-US" altLang="en-US"/>
              <a:t>Node must join P2P network</a:t>
            </a:r>
          </a:p>
          <a:p>
            <a:pPr lvl="2"/>
            <a:r>
              <a:rPr lang="en-US" altLang="en-US"/>
              <a:t>Registers its service with central lookup service on network, or</a:t>
            </a:r>
          </a:p>
          <a:p>
            <a:pPr lvl="2"/>
            <a:r>
              <a:rPr lang="en-US" altLang="en-US"/>
              <a:t>Broadcast request for service and respond to requests for service via </a:t>
            </a:r>
            <a:r>
              <a:rPr lang="en-US" altLang="en-US" b="1" i="1"/>
              <a:t>discovery protocol</a:t>
            </a:r>
          </a:p>
          <a:p>
            <a:pPr lvl="1"/>
            <a:r>
              <a:rPr lang="en-US" altLang="en-US"/>
              <a:t>Examples include</a:t>
            </a:r>
            <a:r>
              <a:rPr lang="en-US" altLang="en-US" i="1"/>
              <a:t> </a:t>
            </a:r>
            <a:r>
              <a:rPr lang="en-US" altLang="en-US"/>
              <a:t>Napster</a:t>
            </a:r>
            <a:r>
              <a:rPr lang="en-US" altLang="en-US" i="1"/>
              <a:t> </a:t>
            </a:r>
            <a:r>
              <a:rPr lang="en-US" altLang="en-US"/>
              <a:t>and</a:t>
            </a:r>
            <a:r>
              <a:rPr lang="en-US" altLang="en-US" i="1"/>
              <a:t> </a:t>
            </a:r>
            <a:r>
              <a:rPr lang="en-US" altLang="en-US"/>
              <a:t>Gnutella</a:t>
            </a:r>
            <a:r>
              <a:rPr lang="en-US" altLang="en-US" i="1"/>
              <a:t>, </a:t>
            </a:r>
            <a:r>
              <a:rPr lang="en-US" altLang="en-US" b="1">
                <a:solidFill>
                  <a:srgbClr val="3366FF"/>
                </a:solidFill>
              </a:rPr>
              <a:t>Voice over IP </a:t>
            </a:r>
            <a:r>
              <a:rPr lang="en-US" altLang="en-US"/>
              <a:t>(</a:t>
            </a:r>
            <a:r>
              <a:rPr lang="en-US" altLang="en-US" b="1">
                <a:solidFill>
                  <a:srgbClr val="3366FF"/>
                </a:solidFill>
              </a:rPr>
              <a:t>VoIP</a:t>
            </a:r>
            <a:r>
              <a:rPr lang="en-US" altLang="en-US"/>
              <a:t>)</a:t>
            </a:r>
            <a:r>
              <a:rPr lang="en-US" altLang="en-US" i="1"/>
              <a:t> </a:t>
            </a:r>
            <a:r>
              <a:rPr lang="en-US" altLang="en-US"/>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a:t>Computing Environments – 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a:t>Delivers computing, storage, even apps as a service across a network</a:t>
            </a:r>
          </a:p>
          <a:p>
            <a:r>
              <a:rPr lang="en-US" altLang="en-US"/>
              <a:t>Logical extension of virtualization because it uses virtualization as the base for it functionality.</a:t>
            </a:r>
          </a:p>
          <a:p>
            <a:pPr lvl="1"/>
            <a:r>
              <a:rPr lang="en-US" altLang="en-US"/>
              <a:t>Amazon </a:t>
            </a:r>
            <a:r>
              <a:rPr lang="en-US" altLang="en-US" b="1">
                <a:solidFill>
                  <a:srgbClr val="3366FF"/>
                </a:solidFill>
              </a:rPr>
              <a:t>EC2</a:t>
            </a:r>
            <a:r>
              <a:rPr lang="en-US" altLang="en-US"/>
              <a:t>  has thousands of servers, millions of virtual machines, petabytes of storage available across the Internet, pay based on usage</a:t>
            </a:r>
          </a:p>
          <a:p>
            <a:r>
              <a:rPr lang="en-US" altLang="en-US"/>
              <a:t>Many types</a:t>
            </a:r>
          </a:p>
          <a:p>
            <a:pPr lvl="1"/>
            <a:r>
              <a:rPr lang="en-US" altLang="en-US" b="1">
                <a:solidFill>
                  <a:srgbClr val="3366FF"/>
                </a:solidFill>
              </a:rPr>
              <a:t>Public cloud </a:t>
            </a:r>
            <a:r>
              <a:rPr lang="en-US" altLang="en-US"/>
              <a:t>– available via Internet to anyone willing to pay</a:t>
            </a:r>
          </a:p>
          <a:p>
            <a:pPr lvl="1"/>
            <a:r>
              <a:rPr lang="en-US" altLang="en-US" b="1">
                <a:solidFill>
                  <a:srgbClr val="3366FF"/>
                </a:solidFill>
              </a:rPr>
              <a:t>Private cloud </a:t>
            </a:r>
            <a:r>
              <a:rPr lang="en-US" altLang="en-US"/>
              <a:t>– run by a company for the company’s own use</a:t>
            </a:r>
          </a:p>
          <a:p>
            <a:pPr lvl="1"/>
            <a:r>
              <a:rPr lang="en-US" altLang="en-US" b="1">
                <a:solidFill>
                  <a:srgbClr val="3366FF"/>
                </a:solidFill>
              </a:rPr>
              <a:t>Hybrid cloud </a:t>
            </a:r>
            <a:r>
              <a:rPr lang="en-US" altLang="en-US"/>
              <a:t>– includes both public and private cloud components</a:t>
            </a:r>
          </a:p>
          <a:p>
            <a:pPr lvl="1"/>
            <a:r>
              <a:rPr lang="en-US" altLang="en-US"/>
              <a:t>Software as a Service (</a:t>
            </a:r>
            <a:r>
              <a:rPr lang="en-US" altLang="en-US" b="1">
                <a:solidFill>
                  <a:srgbClr val="3366FF"/>
                </a:solidFill>
              </a:rPr>
              <a:t>SaaS</a:t>
            </a:r>
            <a:r>
              <a:rPr lang="en-US" altLang="en-US"/>
              <a:t>) – one or more applications available via the Internet (i.e., word processor)</a:t>
            </a:r>
          </a:p>
          <a:p>
            <a:pPr lvl="1"/>
            <a:r>
              <a:rPr lang="en-US" altLang="en-US"/>
              <a:t>Platform as a Service (</a:t>
            </a:r>
            <a:r>
              <a:rPr lang="en-US" altLang="en-US" b="1">
                <a:solidFill>
                  <a:srgbClr val="3366FF"/>
                </a:solidFill>
              </a:rPr>
              <a:t>PaaS</a:t>
            </a:r>
            <a:r>
              <a:rPr lang="en-US" altLang="en-US"/>
              <a:t>) – software stack ready for application use via the Internet (i.e., a database server)</a:t>
            </a:r>
          </a:p>
          <a:p>
            <a:pPr lvl="1"/>
            <a:r>
              <a:rPr lang="en-US" altLang="en-US"/>
              <a:t>Infrastructure as a Service (</a:t>
            </a:r>
            <a:r>
              <a:rPr lang="en-US" altLang="en-US" b="1">
                <a:solidFill>
                  <a:srgbClr val="3366FF"/>
                </a:solidFill>
              </a:rPr>
              <a:t>IaaS</a:t>
            </a:r>
            <a:r>
              <a:rPr lang="en-US" altLang="en-US"/>
              <a:t>) – servers or storage available over Internet (i.e., storage available for backup use)</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a:t>Cloud computing environments composed of traditional OSes, plus VMMs, plus cloud management tools</a:t>
            </a:r>
          </a:p>
          <a:p>
            <a:pPr lvl="1"/>
            <a:r>
              <a:rPr lang="en-US" altLang="en-US"/>
              <a:t>Internet connectivity requires security like firewalls</a:t>
            </a:r>
            <a:endParaRPr lang="en-US" altLang="en-US" sz="800"/>
          </a:p>
          <a:p>
            <a:pPr lvl="1"/>
            <a:r>
              <a:rPr lang="en-US" altLang="en-US"/>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955675" y="198438"/>
            <a:ext cx="8123238"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Computing Environments – Cloud Computing</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200"/>
              <a:t>Computing Environments – 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a:t>Real-time embedded systems most prevalent form of computers</a:t>
            </a:r>
          </a:p>
          <a:p>
            <a:pPr lvl="1"/>
            <a:r>
              <a:rPr lang="en-US" altLang="en-US"/>
              <a:t>Vary considerable, special purpose, limited purpose OS,  </a:t>
            </a:r>
            <a:r>
              <a:rPr lang="en-US" altLang="en-US" b="1">
                <a:solidFill>
                  <a:srgbClr val="3366FF"/>
                </a:solidFill>
              </a:rPr>
              <a:t>real-time OS</a:t>
            </a:r>
          </a:p>
          <a:p>
            <a:pPr lvl="1"/>
            <a:r>
              <a:rPr lang="en-US" altLang="en-US"/>
              <a:t>Use expanding</a:t>
            </a:r>
          </a:p>
          <a:p>
            <a:r>
              <a:rPr lang="en-US" altLang="en-US"/>
              <a:t>Many other special computing environments as well</a:t>
            </a:r>
          </a:p>
          <a:p>
            <a:pPr lvl="1"/>
            <a:r>
              <a:rPr lang="en-US" altLang="en-US"/>
              <a:t>Some have OSes, some perform tasks without an OS</a:t>
            </a:r>
          </a:p>
          <a:p>
            <a:r>
              <a:rPr lang="en-US" altLang="en-US"/>
              <a:t>Real-time OS has well-defined fixed time constraints</a:t>
            </a:r>
          </a:p>
          <a:p>
            <a:pPr lvl="1"/>
            <a:r>
              <a:rPr lang="en-US" altLang="en-US"/>
              <a:t>Processing </a:t>
            </a:r>
            <a:r>
              <a:rPr lang="en-US" altLang="en-US" b="1" i="1"/>
              <a:t>must</a:t>
            </a:r>
            <a:r>
              <a:rPr lang="en-US" altLang="en-US"/>
              <a:t> be done within constraint</a:t>
            </a:r>
          </a:p>
          <a:p>
            <a:pPr lvl="1"/>
            <a:r>
              <a:rPr lang="en-US" altLang="en-US"/>
              <a:t>Correct operation only if constraints met</a:t>
            </a:r>
          </a:p>
          <a:p>
            <a:pPr lvl="1"/>
            <a:endParaRPr lang="en-US" alt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982663" y="201613"/>
            <a:ext cx="7704137" cy="576262"/>
          </a:xfrm>
        </p:spPr>
        <p:txBody>
          <a:bodyPr/>
          <a:lstStyle/>
          <a:p>
            <a:r>
              <a:rPr lang="en-US" altLang="en-US" sz="280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233488"/>
            <a:ext cx="7704137" cy="4530725"/>
          </a:xfrm>
        </p:spPr>
        <p:txBody>
          <a:bodyPr/>
          <a:lstStyle/>
          <a:p>
            <a:r>
              <a:rPr lang="en-US" altLang="en-US"/>
              <a:t>Operating systems made available in source-code format rather than just binary </a:t>
            </a:r>
            <a:r>
              <a:rPr lang="en-US" altLang="en-US" b="1">
                <a:solidFill>
                  <a:srgbClr val="3366FF"/>
                </a:solidFill>
              </a:rPr>
              <a:t>closed-source </a:t>
            </a:r>
            <a:r>
              <a:rPr lang="en-US" altLang="en-US"/>
              <a:t>and</a:t>
            </a:r>
            <a:r>
              <a:rPr lang="en-US" altLang="en-US" b="1">
                <a:solidFill>
                  <a:srgbClr val="3366FF"/>
                </a:solidFill>
              </a:rPr>
              <a:t> proprietary</a:t>
            </a:r>
            <a:endParaRPr lang="en-US" altLang="en-US" sz="800" b="1">
              <a:solidFill>
                <a:srgbClr val="3366FF"/>
              </a:solidFill>
            </a:endParaRPr>
          </a:p>
          <a:p>
            <a:r>
              <a:rPr lang="en-US" altLang="en-US"/>
              <a:t>Counter to the </a:t>
            </a:r>
            <a:r>
              <a:rPr lang="en-US" altLang="en-US" b="1">
                <a:solidFill>
                  <a:srgbClr val="3366FF"/>
                </a:solidFill>
              </a:rPr>
              <a:t>copy protection</a:t>
            </a:r>
            <a:r>
              <a:rPr lang="en-US" altLang="en-US">
                <a:solidFill>
                  <a:srgbClr val="3366FF"/>
                </a:solidFill>
              </a:rPr>
              <a:t> </a:t>
            </a:r>
            <a:r>
              <a:rPr lang="en-US" altLang="en-US">
                <a:solidFill>
                  <a:srgbClr val="000000"/>
                </a:solidFill>
              </a:rPr>
              <a:t>and </a:t>
            </a:r>
            <a:r>
              <a:rPr lang="en-US" altLang="en-US" b="1">
                <a:solidFill>
                  <a:srgbClr val="3366FF"/>
                </a:solidFill>
              </a:rPr>
              <a:t>Digital Rights Management (DRM)</a:t>
            </a:r>
            <a:r>
              <a:rPr lang="en-US" altLang="en-US">
                <a:solidFill>
                  <a:srgbClr val="3366FF"/>
                </a:solidFill>
              </a:rPr>
              <a:t> </a:t>
            </a:r>
            <a:r>
              <a:rPr lang="en-US" altLang="en-US">
                <a:solidFill>
                  <a:srgbClr val="000000"/>
                </a:solidFill>
              </a:rPr>
              <a:t>movement</a:t>
            </a:r>
            <a:endParaRPr lang="en-US" altLang="en-US" sz="800">
              <a:solidFill>
                <a:srgbClr val="000000"/>
              </a:solidFill>
            </a:endParaRPr>
          </a:p>
          <a:p>
            <a:r>
              <a:rPr lang="en-US" altLang="en-US">
                <a:solidFill>
                  <a:srgbClr val="000000"/>
                </a:solidFill>
              </a:rPr>
              <a:t>Started by </a:t>
            </a:r>
            <a:r>
              <a:rPr lang="en-US" altLang="en-US" b="1">
                <a:solidFill>
                  <a:srgbClr val="3366FF"/>
                </a:solidFill>
              </a:rPr>
              <a:t>Free Software Foundation (FSF)</a:t>
            </a:r>
            <a:r>
              <a:rPr lang="en-US" altLang="en-US">
                <a:solidFill>
                  <a:srgbClr val="000000"/>
                </a:solidFill>
              </a:rPr>
              <a:t>, which has </a:t>
            </a:r>
            <a:r>
              <a:rPr lang="ja-JP" altLang="en-US">
                <a:solidFill>
                  <a:srgbClr val="000000"/>
                </a:solidFill>
              </a:rPr>
              <a:t>“</a:t>
            </a:r>
            <a:r>
              <a:rPr lang="en-US" altLang="ja-JP">
                <a:solidFill>
                  <a:srgbClr val="000000"/>
                </a:solidFill>
              </a:rPr>
              <a:t>copyleft</a:t>
            </a:r>
            <a:r>
              <a:rPr lang="ja-JP" altLang="en-US">
                <a:solidFill>
                  <a:srgbClr val="000000"/>
                </a:solidFill>
              </a:rPr>
              <a:t>”</a:t>
            </a:r>
            <a:r>
              <a:rPr lang="en-US" altLang="ja-JP">
                <a:solidFill>
                  <a:srgbClr val="000000"/>
                </a:solidFill>
              </a:rPr>
              <a:t> </a:t>
            </a:r>
            <a:r>
              <a:rPr lang="en-US" altLang="ja-JP" b="1">
                <a:solidFill>
                  <a:srgbClr val="3366FF"/>
                </a:solidFill>
              </a:rPr>
              <a:t>GNU Public License (GPL)</a:t>
            </a:r>
          </a:p>
          <a:p>
            <a:pPr lvl="1"/>
            <a:r>
              <a:rPr lang="en-US" altLang="en-US" sz="1600"/>
              <a:t>Free software and open-source software are two different ideas championed by different groups of people</a:t>
            </a:r>
          </a:p>
          <a:p>
            <a:pPr lvl="2"/>
            <a:r>
              <a:rPr lang="en-US" altLang="en-US" sz="1600">
                <a:solidFill>
                  <a:srgbClr val="663300"/>
                </a:solidFill>
              </a:rPr>
              <a:t>http://gnu.org/philosophy/open-source-misses-the-point.html/</a:t>
            </a:r>
            <a:endParaRPr lang="en-US" altLang="en-US" sz="1600" b="1">
              <a:solidFill>
                <a:srgbClr val="663300"/>
              </a:solidFill>
            </a:endParaRPr>
          </a:p>
          <a:p>
            <a:r>
              <a:rPr lang="en-US" altLang="en-US">
                <a:solidFill>
                  <a:srgbClr val="000000"/>
                </a:solidFill>
              </a:rPr>
              <a:t>Examples include </a:t>
            </a:r>
            <a:r>
              <a:rPr lang="en-US" altLang="en-US" b="1">
                <a:solidFill>
                  <a:srgbClr val="3366FF"/>
                </a:solidFill>
              </a:rPr>
              <a:t>GNU/Linux</a:t>
            </a:r>
            <a:r>
              <a:rPr lang="en-US" altLang="en-US"/>
              <a:t> and </a:t>
            </a:r>
            <a:r>
              <a:rPr lang="en-US" altLang="en-US" b="1">
                <a:solidFill>
                  <a:srgbClr val="3366FF"/>
                </a:solidFill>
              </a:rPr>
              <a:t>BSD UNIX</a:t>
            </a:r>
            <a:r>
              <a:rPr lang="en-US" altLang="en-US">
                <a:solidFill>
                  <a:srgbClr val="3366FF"/>
                </a:solidFill>
              </a:rPr>
              <a:t> </a:t>
            </a:r>
            <a:r>
              <a:rPr lang="en-US" altLang="en-US">
                <a:solidFill>
                  <a:srgbClr val="000000"/>
                </a:solidFill>
              </a:rPr>
              <a:t>(including core of </a:t>
            </a:r>
            <a:r>
              <a:rPr lang="en-US" altLang="en-US" b="1">
                <a:solidFill>
                  <a:srgbClr val="3366FF"/>
                </a:solidFill>
              </a:rPr>
              <a:t>Mac OS X</a:t>
            </a:r>
            <a:r>
              <a:rPr lang="en-US" altLang="en-US">
                <a:solidFill>
                  <a:srgbClr val="000000"/>
                </a:solidFill>
              </a:rPr>
              <a:t>), and many more</a:t>
            </a:r>
          </a:p>
          <a:p>
            <a:r>
              <a:rPr lang="en-US" altLang="en-US">
                <a:solidFill>
                  <a:srgbClr val="000000"/>
                </a:solidFill>
              </a:rPr>
              <a:t>Can use VMM like VMware Player (Free on Windows), Virtualbox (open source and free on many platforms - </a:t>
            </a:r>
            <a:r>
              <a:rPr lang="en-US" altLang="en-US"/>
              <a:t>http://www.virtualbox.com) </a:t>
            </a:r>
          </a:p>
          <a:p>
            <a:pPr lvl="1"/>
            <a:r>
              <a:rPr lang="en-US" altLang="en-US">
                <a:solidFill>
                  <a:srgbClr val="000000"/>
                </a:solidFill>
              </a:rPr>
              <a:t>Use to run guest operating systems for exploration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a:t>Depends on the point of view</a:t>
            </a:r>
          </a:p>
          <a:p>
            <a:r>
              <a:rPr lang="en-US" altLang="en-US"/>
              <a:t>Users want convenience, </a:t>
            </a:r>
            <a:r>
              <a:rPr lang="en-US" altLang="en-US" b="1">
                <a:solidFill>
                  <a:srgbClr val="3366FF"/>
                </a:solidFill>
              </a:rPr>
              <a:t>ease</a:t>
            </a:r>
            <a:r>
              <a:rPr lang="en-US" altLang="en-US">
                <a:solidFill>
                  <a:srgbClr val="3366FF"/>
                </a:solidFill>
              </a:rPr>
              <a:t> </a:t>
            </a:r>
            <a:r>
              <a:rPr lang="en-US" altLang="en-US" b="1">
                <a:solidFill>
                  <a:srgbClr val="3366FF"/>
                </a:solidFill>
              </a:rPr>
              <a:t>of</a:t>
            </a:r>
            <a:r>
              <a:rPr lang="en-US" altLang="en-US">
                <a:solidFill>
                  <a:srgbClr val="3366FF"/>
                </a:solidFill>
              </a:rPr>
              <a:t> </a:t>
            </a:r>
            <a:r>
              <a:rPr lang="en-US" altLang="en-US" b="1">
                <a:solidFill>
                  <a:srgbClr val="3366FF"/>
                </a:solidFill>
              </a:rPr>
              <a:t>use </a:t>
            </a:r>
            <a:r>
              <a:rPr lang="en-US" altLang="en-US"/>
              <a:t>and</a:t>
            </a:r>
            <a:r>
              <a:rPr lang="en-US" altLang="en-US" b="1">
                <a:solidFill>
                  <a:srgbClr val="3366FF"/>
                </a:solidFill>
              </a:rPr>
              <a:t> good performance </a:t>
            </a:r>
          </a:p>
          <a:p>
            <a:pPr lvl="1"/>
            <a:r>
              <a:rPr lang="en-US" altLang="en-US"/>
              <a:t>Don</a:t>
            </a:r>
            <a:r>
              <a:rPr lang="ja-JP" altLang="en-US"/>
              <a:t>’</a:t>
            </a:r>
            <a:r>
              <a:rPr lang="en-US" altLang="ja-JP"/>
              <a:t>t care about </a:t>
            </a:r>
            <a:r>
              <a:rPr lang="en-US" altLang="ja-JP" b="1">
                <a:solidFill>
                  <a:srgbClr val="3366FF"/>
                </a:solidFill>
              </a:rPr>
              <a:t>resource</a:t>
            </a:r>
            <a:r>
              <a:rPr lang="en-US" altLang="ja-JP">
                <a:solidFill>
                  <a:srgbClr val="3366FF"/>
                </a:solidFill>
              </a:rPr>
              <a:t> </a:t>
            </a:r>
            <a:r>
              <a:rPr lang="en-US" altLang="ja-JP" b="1">
                <a:solidFill>
                  <a:srgbClr val="3366FF"/>
                </a:solidFill>
              </a:rPr>
              <a:t>utilization</a:t>
            </a:r>
          </a:p>
          <a:p>
            <a:r>
              <a:rPr lang="en-US" altLang="en-US"/>
              <a:t>But shared computer such as </a:t>
            </a:r>
            <a:r>
              <a:rPr lang="en-US" altLang="en-US" b="1">
                <a:solidFill>
                  <a:srgbClr val="3366FF"/>
                </a:solidFill>
              </a:rPr>
              <a:t>mainframe</a:t>
            </a:r>
            <a:r>
              <a:rPr lang="en-US" altLang="en-US"/>
              <a:t> or </a:t>
            </a:r>
            <a:r>
              <a:rPr lang="en-US" altLang="en-US" b="1">
                <a:solidFill>
                  <a:srgbClr val="3366FF"/>
                </a:solidFill>
              </a:rPr>
              <a:t>minicomputer</a:t>
            </a:r>
            <a:r>
              <a:rPr lang="en-US" altLang="en-US"/>
              <a:t> must keep all users happy</a:t>
            </a:r>
          </a:p>
          <a:p>
            <a:pPr lvl="1"/>
            <a:r>
              <a:rPr lang="en-US" altLang="en-US"/>
              <a:t>Operating system is a </a:t>
            </a:r>
            <a:r>
              <a:rPr lang="en-US" altLang="en-US" b="1">
                <a:solidFill>
                  <a:srgbClr val="3366FF"/>
                </a:solidFill>
              </a:rPr>
              <a:t>resource allocator</a:t>
            </a:r>
            <a:r>
              <a:rPr lang="en-US" altLang="en-US"/>
              <a:t> and </a:t>
            </a:r>
            <a:r>
              <a:rPr lang="en-US" altLang="en-US" b="1">
                <a:solidFill>
                  <a:srgbClr val="3366FF"/>
                </a:solidFill>
              </a:rPr>
              <a:t>control program </a:t>
            </a:r>
            <a:r>
              <a:rPr lang="en-US" altLang="en-US"/>
              <a:t>making efficient use of HW and managing execution of user programs</a:t>
            </a:r>
          </a:p>
          <a:p>
            <a:r>
              <a:rPr lang="en-US" altLang="en-US"/>
              <a:t>Users of dedicate systems such as </a:t>
            </a:r>
            <a:r>
              <a:rPr lang="en-US" altLang="en-US" b="1">
                <a:solidFill>
                  <a:srgbClr val="3366FF"/>
                </a:solidFill>
              </a:rPr>
              <a:t>workstations</a:t>
            </a:r>
            <a:r>
              <a:rPr lang="en-US" altLang="en-US"/>
              <a:t> have dedicated resources but frequently use shared resources from </a:t>
            </a:r>
            <a:r>
              <a:rPr lang="en-US" altLang="en-US" b="1">
                <a:solidFill>
                  <a:srgbClr val="3366FF"/>
                </a:solidFill>
              </a:rPr>
              <a:t>servers</a:t>
            </a:r>
          </a:p>
          <a:p>
            <a:r>
              <a:rPr lang="en-US" altLang="en-US">
                <a:solidFill>
                  <a:srgbClr val="000000"/>
                </a:solidFill>
              </a:rPr>
              <a:t>Mobile devices like smartphones and tables are resource poor,  optimized for usability and battery life</a:t>
            </a:r>
          </a:p>
          <a:p>
            <a:pPr lvl="1"/>
            <a:r>
              <a:rPr lang="en-US" altLang="en-US">
                <a:solidFill>
                  <a:srgbClr val="000000"/>
                </a:solidFill>
              </a:rPr>
              <a:t>Mobile user interfaces such as touch screens, voice recognition</a:t>
            </a:r>
          </a:p>
          <a:p>
            <a:r>
              <a:rPr lang="en-US" altLang="en-US">
                <a:solidFill>
                  <a:srgbClr val="000000"/>
                </a:solidFill>
              </a:rPr>
              <a:t>Some computers have little or no user interface, such as embedded computers in devices and automobiles</a:t>
            </a:r>
          </a:p>
          <a:p>
            <a:pPr lvl="1"/>
            <a:r>
              <a:rPr lang="en-US" altLang="en-US">
                <a:solidFill>
                  <a:srgbClr val="000000"/>
                </a:solidFill>
              </a:rPr>
              <a:t>Run primarily without user intervention</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a:t>Defining Operating Systems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028700"/>
            <a:ext cx="7697788" cy="4265613"/>
          </a:xfrm>
        </p:spPr>
        <p:txBody>
          <a:bodyPr/>
          <a:lstStyle/>
          <a:p>
            <a:pPr>
              <a:buFont typeface="Monotype Sorts" pitchFamily="-84" charset="2"/>
              <a:buNone/>
            </a:pPr>
            <a:endParaRPr lang="en-US" altLang="en-US"/>
          </a:p>
          <a:p>
            <a:r>
              <a:rPr lang="en-US" altLang="en-US"/>
              <a:t>Term OS covers many roles</a:t>
            </a:r>
          </a:p>
          <a:p>
            <a:pPr lvl="1"/>
            <a:r>
              <a:rPr lang="en-US" altLang="en-US"/>
              <a:t>Because of myriad designs and uses of OSes</a:t>
            </a:r>
          </a:p>
          <a:p>
            <a:pPr lvl="1"/>
            <a:r>
              <a:rPr lang="en-US" altLang="en-US"/>
              <a:t>Present in toasters through ships, spacecraft, game machines, TVs and industrial control systems</a:t>
            </a:r>
          </a:p>
          <a:p>
            <a:pPr lvl="1"/>
            <a:r>
              <a:rPr lang="en-US" altLang="en-US"/>
              <a:t>Born when fixed use computers for military became more general purpose and needed resource management and program control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a:t>Operating System Definition (Cont.)</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247775"/>
            <a:ext cx="7781925" cy="4545013"/>
          </a:xfrm>
        </p:spPr>
        <p:txBody>
          <a:bodyPr/>
          <a:lstStyle/>
          <a:p>
            <a:r>
              <a:rPr lang="en-US" altLang="en-US"/>
              <a:t>No universally accepted definition</a:t>
            </a:r>
          </a:p>
          <a:p>
            <a:r>
              <a:rPr lang="ja-JP" altLang="en-US"/>
              <a:t>“</a:t>
            </a:r>
            <a:r>
              <a:rPr lang="en-US" altLang="ja-JP"/>
              <a:t>Everything a vendor ships when you order an operating system</a:t>
            </a:r>
            <a:r>
              <a:rPr lang="ja-JP" altLang="en-US"/>
              <a:t>”</a:t>
            </a:r>
            <a:r>
              <a:rPr lang="en-US" altLang="ja-JP"/>
              <a:t> is a good approximation</a:t>
            </a:r>
          </a:p>
          <a:p>
            <a:pPr lvl="1"/>
            <a:r>
              <a:rPr lang="en-US" altLang="en-US"/>
              <a:t>But varies wildly</a:t>
            </a:r>
          </a:p>
          <a:p>
            <a:r>
              <a:rPr lang="ja-JP" altLang="en-US"/>
              <a:t>“</a:t>
            </a:r>
            <a:r>
              <a:rPr lang="en-US" altLang="ja-JP"/>
              <a:t>The one program running at all times on the computer</a:t>
            </a:r>
            <a:r>
              <a:rPr lang="ja-JP" altLang="en-US"/>
              <a:t>”</a:t>
            </a:r>
            <a:r>
              <a:rPr lang="en-US" altLang="ja-JP"/>
              <a:t> is the </a:t>
            </a:r>
            <a:r>
              <a:rPr lang="en-US" altLang="ja-JP" b="1">
                <a:solidFill>
                  <a:srgbClr val="3366FF"/>
                </a:solidFill>
              </a:rPr>
              <a:t>kernel, </a:t>
            </a:r>
            <a:r>
              <a:rPr lang="en-US" altLang="ja-JP"/>
              <a:t>part of the operating system</a:t>
            </a:r>
          </a:p>
          <a:p>
            <a:r>
              <a:rPr lang="en-US" altLang="ja-JP"/>
              <a:t>Everything else is either</a:t>
            </a:r>
          </a:p>
          <a:p>
            <a:pPr lvl="1"/>
            <a:r>
              <a:rPr lang="en-US" altLang="ja-JP"/>
              <a:t>a </a:t>
            </a:r>
            <a:r>
              <a:rPr lang="en-US" altLang="ja-JP" b="1">
                <a:solidFill>
                  <a:srgbClr val="3366FF"/>
                </a:solidFill>
              </a:rPr>
              <a:t>system program </a:t>
            </a:r>
            <a:r>
              <a:rPr lang="en-US" altLang="ja-JP"/>
              <a:t>(ships with the operating system, but not part of the kernel) , or</a:t>
            </a:r>
          </a:p>
          <a:p>
            <a:pPr lvl="1"/>
            <a:r>
              <a:rPr lang="en-US" altLang="ja-JP"/>
              <a:t>an </a:t>
            </a:r>
            <a:r>
              <a:rPr lang="en-US" altLang="ja-JP" b="1">
                <a:solidFill>
                  <a:srgbClr val="3366FF"/>
                </a:solidFill>
              </a:rPr>
              <a:t>application program</a:t>
            </a:r>
            <a:r>
              <a:rPr lang="en-US" altLang="ja-JP"/>
              <a:t>, all programs not associated with the operating system</a:t>
            </a:r>
          </a:p>
          <a:p>
            <a:r>
              <a:rPr lang="en-US" altLang="en-US"/>
              <a:t>Today’s OSes for general purpose and mobile computing also include </a:t>
            </a:r>
            <a:r>
              <a:rPr lang="en-US" altLang="en-US" b="1">
                <a:solidFill>
                  <a:srgbClr val="3366FF"/>
                </a:solidFill>
              </a:rPr>
              <a:t>middleware</a:t>
            </a:r>
            <a:r>
              <a:rPr lang="en-US" altLang="en-US"/>
              <a:t> – a set of software frameworks that provide addition services to application developers such as databases, multimedia, graphics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a:t>Computer-system operation</a:t>
            </a:r>
          </a:p>
          <a:p>
            <a:pPr lvl="1"/>
            <a:r>
              <a:rPr lang="en-US" altLang="en-US"/>
              <a:t>One or more CPUs, device controllers connect through common </a:t>
            </a:r>
            <a:r>
              <a:rPr lang="en-US" altLang="en-US" b="1">
                <a:solidFill>
                  <a:srgbClr val="3366FF"/>
                </a:solidFill>
              </a:rPr>
              <a:t>bus</a:t>
            </a:r>
            <a:r>
              <a:rPr lang="en-US" altLang="en-US"/>
              <a:t> providing access to shared memory</a:t>
            </a:r>
          </a:p>
          <a:p>
            <a:pPr lvl="1"/>
            <a:r>
              <a:rPr lang="en-US" altLang="en-US"/>
              <a:t>Concurrent execution of CPUs and devices competing for memory cycles</a:t>
            </a:r>
          </a:p>
          <a:p>
            <a:pPr lvl="1"/>
            <a:endParaRPr lang="en-US" altLang="en-US"/>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3098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11603</TotalTime>
  <Words>4146</Words>
  <Application>Microsoft Macintosh PowerPoint</Application>
  <PresentationFormat>On-screen Show (4:3)</PresentationFormat>
  <Paragraphs>476</Paragraphs>
  <Slides>61</Slides>
  <Notes>49</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Arial</vt:lpstr>
      <vt:lpstr>Courier New</vt:lpstr>
      <vt:lpstr>Helvetica</vt:lpstr>
      <vt:lpstr>Monotype Sorts</vt:lpstr>
      <vt:lpstr>Times New Roman</vt:lpstr>
      <vt:lpstr>Verdana</vt:lpstr>
      <vt:lpstr>Webdings</vt:lpstr>
      <vt:lpstr>Wingdings</vt:lpstr>
      <vt:lpstr>os-8</vt:lpstr>
      <vt:lpstr>Chapter 1:  Introduction</vt:lpstr>
      <vt:lpstr>Chapter 1: Introduction</vt:lpstr>
      <vt:lpstr>Objectives</vt:lpstr>
      <vt:lpstr>Computer System Structure</vt:lpstr>
      <vt:lpstr>Abstract View of Components of Computer</vt:lpstr>
      <vt:lpstr>What Operating Systems Do</vt:lpstr>
      <vt:lpstr>Defining Operating Systems</vt:lpstr>
      <vt:lpstr>Operating System Definition (Cont.)</vt:lpstr>
      <vt:lpstr>Computer System Organization</vt:lpstr>
      <vt:lpstr>Computer-System Operation</vt:lpstr>
      <vt:lpstr>Common Functions of Interrupts</vt:lpstr>
      <vt:lpstr>Interrupt Timeline</vt:lpstr>
      <vt:lpstr>Computer Startup</vt:lpstr>
      <vt:lpstr>Interrupt Handling</vt:lpstr>
      <vt:lpstr>Interrupt-drive I/O Cycle</vt:lpstr>
      <vt:lpstr>I/O Structure</vt:lpstr>
      <vt:lpstr>Storage Structure</vt:lpstr>
      <vt:lpstr>Storage Definitions and Notation Review</vt:lpstr>
      <vt:lpstr>Storage Hierarchy</vt:lpstr>
      <vt:lpstr>Storage-Device Hierarchy</vt:lpstr>
      <vt:lpstr>How a Modern Computer Works</vt:lpstr>
      <vt:lpstr>Direct Memory Access Structure</vt:lpstr>
      <vt:lpstr>Computer-System Architecture</vt:lpstr>
      <vt:lpstr>Symmetric Multiprocessing Architecture</vt:lpstr>
      <vt:lpstr>A Dual-Core Design</vt:lpstr>
      <vt:lpstr>Non-Uniform Memory Access System</vt:lpstr>
      <vt:lpstr>Clustered Systems</vt:lpstr>
      <vt:lpstr>Clustered Systems</vt:lpstr>
      <vt:lpstr>PC Motherboard</vt:lpstr>
      <vt:lpstr>Operating-System Operations</vt:lpstr>
      <vt:lpstr>Multiprogramming and Multitasking</vt:lpstr>
      <vt:lpstr>Memory Layout for Multiprogrammed System</vt:lpstr>
      <vt:lpstr>Dual-mode and Multimode Operation</vt:lpstr>
      <vt:lpstr>Transition from User to Kernel Mode</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Virtualization</vt:lpstr>
      <vt:lpstr>Virtualization (cont.)</vt:lpstr>
      <vt:lpstr>Computing Environments - Virtualization</vt:lpstr>
      <vt:lpstr>Distributed Systems</vt:lpstr>
      <vt:lpstr>Kernel Data Structures</vt:lpstr>
      <vt:lpstr>Kernel Data Structures</vt:lpstr>
      <vt:lpstr>Kernel Data Structures</vt:lpstr>
      <vt:lpstr>Computing Environments - Traditional</vt:lpstr>
      <vt:lpstr>Computing Environments - Mobile</vt:lpstr>
      <vt:lpstr>Computing Environments – Client-Server</vt:lpstr>
      <vt:lpstr>Computing Environments - Peer-to-Peer</vt:lpstr>
      <vt:lpstr>Computing Environments – Cloud Computing</vt:lpstr>
      <vt:lpstr>PowerPoint Presentation</vt:lpstr>
      <vt:lpstr>Computing Environments – Real-Time Embedded Systems</vt:lpstr>
      <vt:lpstr>Free and Open-Source Operating Systems</vt:lpstr>
      <vt:lpstr>The Study of Operating Systems</vt:lpstr>
      <vt:lpstr>End of Chapter 1</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Pendley, Nick</cp:lastModifiedBy>
  <cp:revision>214</cp:revision>
  <cp:lastPrinted>2001-06-14T13:58:17Z</cp:lastPrinted>
  <dcterms:created xsi:type="dcterms:W3CDTF">2011-01-13T23:43:38Z</dcterms:created>
  <dcterms:modified xsi:type="dcterms:W3CDTF">2020-03-01T12:17:38Z</dcterms:modified>
</cp:coreProperties>
</file>

<file path=docProps/thumbnail.jpeg>
</file>